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32"/>
  </p:notesMasterIdLst>
  <p:handoutMasterIdLst>
    <p:handoutMasterId r:id="rId33"/>
  </p:handoutMasterIdLst>
  <p:sldIdLst>
    <p:sldId id="361" r:id="rId4"/>
    <p:sldId id="378" r:id="rId5"/>
    <p:sldId id="385" r:id="rId6"/>
    <p:sldId id="379" r:id="rId7"/>
    <p:sldId id="380" r:id="rId8"/>
    <p:sldId id="381" r:id="rId9"/>
    <p:sldId id="382" r:id="rId10"/>
    <p:sldId id="383" r:id="rId11"/>
    <p:sldId id="365" r:id="rId12"/>
    <p:sldId id="368" r:id="rId13"/>
    <p:sldId id="367" r:id="rId14"/>
    <p:sldId id="366" r:id="rId15"/>
    <p:sldId id="377" r:id="rId16"/>
    <p:sldId id="371" r:id="rId17"/>
    <p:sldId id="369" r:id="rId18"/>
    <p:sldId id="384" r:id="rId19"/>
    <p:sldId id="370" r:id="rId20"/>
    <p:sldId id="372" r:id="rId21"/>
    <p:sldId id="373" r:id="rId22"/>
    <p:sldId id="374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76" r:id="rId31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793"/>
    <a:srgbClr val="00A0C6"/>
    <a:srgbClr val="FFD637"/>
    <a:srgbClr val="FFE967"/>
    <a:srgbClr val="D8DAC4"/>
    <a:srgbClr val="DDDCC9"/>
    <a:srgbClr val="E6E5D8"/>
    <a:srgbClr val="FF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7409" autoAdjust="0"/>
    <p:restoredTop sz="94645" autoAdjust="0"/>
  </p:normalViewPr>
  <p:slideViewPr>
    <p:cSldViewPr>
      <p:cViewPr varScale="1">
        <p:scale>
          <a:sx n="79" d="100"/>
          <a:sy n="79" d="100"/>
        </p:scale>
        <p:origin x="-80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30" y="-8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6669E-4116-4D32-AC40-A7C7542CBF6C}" type="doc">
      <dgm:prSet loTypeId="urn:microsoft.com/office/officeart/2005/8/layout/radial6" loCatId="cycle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kumimoji="1" lang="ja-JP" altLang="en-US"/>
        </a:p>
      </dgm:t>
    </dgm:pt>
    <dgm:pt modelId="{73AE8178-404C-454E-8E64-DE3562227D7B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財団</a:t>
          </a:r>
          <a:endParaRPr kumimoji="1" lang="ja-JP" altLang="en-US" sz="2000" b="1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gm:t>
    </dgm:pt>
    <dgm:pt modelId="{C385F6BE-A17B-4245-A675-18B27522D478}" type="parTrans" cxnId="{F02C0BD6-85DC-49A4-BC85-77FBB38CAA5D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9C436039-D54F-4FCF-A321-8E36722803B9}" type="sibTrans" cxnId="{F02C0BD6-85DC-49A4-BC85-77FBB38CAA5D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D508C875-1056-446F-BCAB-EA8C7ED197AF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寄付</a:t>
          </a:r>
          <a:endParaRPr kumimoji="1" lang="ja-JP" altLang="en-US" sz="2000" b="1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gm:t>
    </dgm:pt>
    <dgm:pt modelId="{E29283B0-0212-4784-BFC8-EE99C0F50363}" type="parTrans" cxnId="{5917809B-2A0A-48AE-96EF-48C4FA1FCA93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B358D4E9-E086-4012-8DA5-AF80FBF6041C}" type="sibTrans" cxnId="{5917809B-2A0A-48AE-96EF-48C4FA1FCA93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A064C171-4EEC-420B-A1E9-3104D33D2036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標語</a:t>
          </a:r>
          <a:endParaRPr kumimoji="1" lang="ja-JP" altLang="en-US" sz="2000" b="1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gm:t>
    </dgm:pt>
    <dgm:pt modelId="{FC689F83-63B5-4BDF-8B9D-2CAF4DE1CAF8}" type="parTrans" cxnId="{2E1F43EB-2D7D-4659-B563-9A714DA3389D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4E9992FB-1607-445C-8DBB-AB09F26D75CF}" type="sibTrans" cxnId="{2E1F43EB-2D7D-4659-B563-9A714DA3389D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B5D3A174-3CA8-40AD-A244-3835A8CC093F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プログラム</a:t>
          </a:r>
          <a:endParaRPr kumimoji="1" lang="ja-JP" altLang="en-US" sz="2000" b="1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gm:t>
    </dgm:pt>
    <dgm:pt modelId="{0DF9F2D1-5854-40D2-B7A5-46AB808B720B}" type="parTrans" cxnId="{90197E76-FAC7-4F77-AA32-5287DF2F35AE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0AE956E6-DA8D-4BE0-84C5-DED6045C5F1F}" type="sibTrans" cxnId="{90197E76-FAC7-4F77-AA32-5287DF2F35AE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E5175D08-56DD-4BD6-8519-58F0C3A4C818}">
      <dgm:prSet phldrT="[テキスト]" custT="1"/>
      <dgm:spPr/>
      <dgm:t>
        <a:bodyPr/>
        <a:lstStyle/>
        <a:p>
          <a:r>
            <a:rPr kumimoji="1" lang="ja-JP" altLang="en-US" sz="20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使命</a:t>
          </a:r>
          <a:endParaRPr kumimoji="1" lang="ja-JP" altLang="en-US" sz="2000" b="1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gm:t>
    </dgm:pt>
    <dgm:pt modelId="{CCEDF6FE-74CE-4692-9223-48CD445B5B6E}" type="parTrans" cxnId="{0F818015-B3B9-49E5-AD95-957931D94C03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DB2C3103-5A64-4099-B75B-A88641590F15}" type="sibTrans" cxnId="{0F818015-B3B9-49E5-AD95-957931D94C03}">
      <dgm:prSet/>
      <dgm:spPr/>
      <dgm:t>
        <a:bodyPr/>
        <a:lstStyle/>
        <a:p>
          <a:endParaRPr kumimoji="1" lang="ja-JP" altLang="en-US" sz="2000" b="1"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7E451D4B-700B-4822-9ED9-8123EDE75B20}" type="pres">
      <dgm:prSet presAssocID="{1D56669E-4116-4D32-AC40-A7C7542CBF6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104ACF6-4F98-4C8D-9C0C-589092B4B1ED}" type="pres">
      <dgm:prSet presAssocID="{73AE8178-404C-454E-8E64-DE3562227D7B}" presName="centerShape" presStyleLbl="node0" presStyleIdx="0" presStyleCnt="1" custLinFactNeighborX="-16" custLinFactNeighborY="-16"/>
      <dgm:spPr/>
      <dgm:t>
        <a:bodyPr/>
        <a:lstStyle/>
        <a:p>
          <a:endParaRPr kumimoji="1" lang="ja-JP" altLang="en-US"/>
        </a:p>
      </dgm:t>
    </dgm:pt>
    <dgm:pt modelId="{989D5228-316B-497A-994F-851F354A4976}" type="pres">
      <dgm:prSet presAssocID="{D508C875-1056-446F-BCAB-EA8C7ED197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157EA4-1DAB-4DA4-82B4-7DBD74D26EBC}" type="pres">
      <dgm:prSet presAssocID="{D508C875-1056-446F-BCAB-EA8C7ED197AF}" presName="dummy" presStyleCnt="0"/>
      <dgm:spPr/>
      <dgm:t>
        <a:bodyPr/>
        <a:lstStyle/>
        <a:p>
          <a:endParaRPr kumimoji="1" lang="ja-JP" altLang="en-US"/>
        </a:p>
      </dgm:t>
    </dgm:pt>
    <dgm:pt modelId="{FD214334-3BB2-4755-8843-5EF486BF9424}" type="pres">
      <dgm:prSet presAssocID="{B358D4E9-E086-4012-8DA5-AF80FBF6041C}" presName="sibTrans" presStyleLbl="sibTrans2D1" presStyleIdx="0" presStyleCnt="4" custLinFactNeighborX="3164" custLinFactNeighborY="1113"/>
      <dgm:spPr/>
      <dgm:t>
        <a:bodyPr/>
        <a:lstStyle/>
        <a:p>
          <a:endParaRPr kumimoji="1" lang="ja-JP" altLang="en-US"/>
        </a:p>
      </dgm:t>
    </dgm:pt>
    <dgm:pt modelId="{F3E89FFB-9A36-4D58-8B48-CC7DC79AD8F6}" type="pres">
      <dgm:prSet presAssocID="{A064C171-4EEC-420B-A1E9-3104D33D203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6F7D42-EC2F-46F5-B7F3-4B9977439CFC}" type="pres">
      <dgm:prSet presAssocID="{A064C171-4EEC-420B-A1E9-3104D33D2036}" presName="dummy" presStyleCnt="0"/>
      <dgm:spPr/>
      <dgm:t>
        <a:bodyPr/>
        <a:lstStyle/>
        <a:p>
          <a:endParaRPr kumimoji="1" lang="ja-JP" altLang="en-US"/>
        </a:p>
      </dgm:t>
    </dgm:pt>
    <dgm:pt modelId="{92EE05EF-A23B-4AAA-9575-0BBF8DC8AD4A}" type="pres">
      <dgm:prSet presAssocID="{4E9992FB-1607-445C-8DBB-AB09F26D75CF}" presName="sib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2BFAC993-2779-4906-9577-7AE4543B4394}" type="pres">
      <dgm:prSet presAssocID="{B5D3A174-3CA8-40AD-A244-3835A8CC093F}" presName="node" presStyleLbl="node1" presStyleIdx="2" presStyleCnt="4" custScaleX="19544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A7F18E-7EF7-4D1E-BC11-154B2A3D12D9}" type="pres">
      <dgm:prSet presAssocID="{B5D3A174-3CA8-40AD-A244-3835A8CC093F}" presName="dummy" presStyleCnt="0"/>
      <dgm:spPr/>
      <dgm:t>
        <a:bodyPr/>
        <a:lstStyle/>
        <a:p>
          <a:endParaRPr kumimoji="1" lang="ja-JP" altLang="en-US"/>
        </a:p>
      </dgm:t>
    </dgm:pt>
    <dgm:pt modelId="{715E4212-3953-479F-AE5C-AF547FAF6D02}" type="pres">
      <dgm:prSet presAssocID="{0AE956E6-DA8D-4BE0-84C5-DED6045C5F1F}" presName="sib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A80811B6-E422-488E-88BC-EA771A989494}" type="pres">
      <dgm:prSet presAssocID="{E5175D08-56DD-4BD6-8519-58F0C3A4C8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251450C-02C0-4699-AAFA-3E66330CEEFF}" type="pres">
      <dgm:prSet presAssocID="{E5175D08-56DD-4BD6-8519-58F0C3A4C818}" presName="dummy" presStyleCnt="0"/>
      <dgm:spPr/>
      <dgm:t>
        <a:bodyPr/>
        <a:lstStyle/>
        <a:p>
          <a:endParaRPr kumimoji="1" lang="ja-JP" altLang="en-US"/>
        </a:p>
      </dgm:t>
    </dgm:pt>
    <dgm:pt modelId="{D0021F21-97E4-4CD6-BDEF-A87B6BB2EBF4}" type="pres">
      <dgm:prSet presAssocID="{DB2C3103-5A64-4099-B75B-A88641590F15}" presName="sibTrans" presStyleLbl="sibTrans2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0F995AF9-C713-4968-AD5D-FFEBFD3B0EDD}" type="presOf" srcId="{73AE8178-404C-454E-8E64-DE3562227D7B}" destId="{5104ACF6-4F98-4C8D-9C0C-589092B4B1ED}" srcOrd="0" destOrd="0" presId="urn:microsoft.com/office/officeart/2005/8/layout/radial6"/>
    <dgm:cxn modelId="{AA8F8B7A-D4A0-4A52-AFE8-CE441085AAE5}" type="presOf" srcId="{B5D3A174-3CA8-40AD-A244-3835A8CC093F}" destId="{2BFAC993-2779-4906-9577-7AE4543B4394}" srcOrd="0" destOrd="0" presId="urn:microsoft.com/office/officeart/2005/8/layout/radial6"/>
    <dgm:cxn modelId="{BF8CCC30-FFD3-4B5E-B9E7-2036193D9615}" type="presOf" srcId="{A064C171-4EEC-420B-A1E9-3104D33D2036}" destId="{F3E89FFB-9A36-4D58-8B48-CC7DC79AD8F6}" srcOrd="0" destOrd="0" presId="urn:microsoft.com/office/officeart/2005/8/layout/radial6"/>
    <dgm:cxn modelId="{805C9591-9D00-4F29-8574-1764545364A5}" type="presOf" srcId="{E5175D08-56DD-4BD6-8519-58F0C3A4C818}" destId="{A80811B6-E422-488E-88BC-EA771A989494}" srcOrd="0" destOrd="0" presId="urn:microsoft.com/office/officeart/2005/8/layout/radial6"/>
    <dgm:cxn modelId="{5917809B-2A0A-48AE-96EF-48C4FA1FCA93}" srcId="{73AE8178-404C-454E-8E64-DE3562227D7B}" destId="{D508C875-1056-446F-BCAB-EA8C7ED197AF}" srcOrd="0" destOrd="0" parTransId="{E29283B0-0212-4784-BFC8-EE99C0F50363}" sibTransId="{B358D4E9-E086-4012-8DA5-AF80FBF6041C}"/>
    <dgm:cxn modelId="{D9ABEA9B-EB1F-43BA-9258-894F0A28F2FE}" type="presOf" srcId="{B358D4E9-E086-4012-8DA5-AF80FBF6041C}" destId="{FD214334-3BB2-4755-8843-5EF486BF9424}" srcOrd="0" destOrd="0" presId="urn:microsoft.com/office/officeart/2005/8/layout/radial6"/>
    <dgm:cxn modelId="{019CC6B3-E8F7-4397-A4F7-995679C92A73}" type="presOf" srcId="{0AE956E6-DA8D-4BE0-84C5-DED6045C5F1F}" destId="{715E4212-3953-479F-AE5C-AF547FAF6D02}" srcOrd="0" destOrd="0" presId="urn:microsoft.com/office/officeart/2005/8/layout/radial6"/>
    <dgm:cxn modelId="{660AD35D-3B78-4078-9B07-BBA679749700}" type="presOf" srcId="{4E9992FB-1607-445C-8DBB-AB09F26D75CF}" destId="{92EE05EF-A23B-4AAA-9575-0BBF8DC8AD4A}" srcOrd="0" destOrd="0" presId="urn:microsoft.com/office/officeart/2005/8/layout/radial6"/>
    <dgm:cxn modelId="{90197E76-FAC7-4F77-AA32-5287DF2F35AE}" srcId="{73AE8178-404C-454E-8E64-DE3562227D7B}" destId="{B5D3A174-3CA8-40AD-A244-3835A8CC093F}" srcOrd="2" destOrd="0" parTransId="{0DF9F2D1-5854-40D2-B7A5-46AB808B720B}" sibTransId="{0AE956E6-DA8D-4BE0-84C5-DED6045C5F1F}"/>
    <dgm:cxn modelId="{3C5404DB-C2C9-4F34-A347-14E9116CF165}" type="presOf" srcId="{1D56669E-4116-4D32-AC40-A7C7542CBF6C}" destId="{7E451D4B-700B-4822-9ED9-8123EDE75B20}" srcOrd="0" destOrd="0" presId="urn:microsoft.com/office/officeart/2005/8/layout/radial6"/>
    <dgm:cxn modelId="{2E1F43EB-2D7D-4659-B563-9A714DA3389D}" srcId="{73AE8178-404C-454E-8E64-DE3562227D7B}" destId="{A064C171-4EEC-420B-A1E9-3104D33D2036}" srcOrd="1" destOrd="0" parTransId="{FC689F83-63B5-4BDF-8B9D-2CAF4DE1CAF8}" sibTransId="{4E9992FB-1607-445C-8DBB-AB09F26D75CF}"/>
    <dgm:cxn modelId="{0F818015-B3B9-49E5-AD95-957931D94C03}" srcId="{73AE8178-404C-454E-8E64-DE3562227D7B}" destId="{E5175D08-56DD-4BD6-8519-58F0C3A4C818}" srcOrd="3" destOrd="0" parTransId="{CCEDF6FE-74CE-4692-9223-48CD445B5B6E}" sibTransId="{DB2C3103-5A64-4099-B75B-A88641590F15}"/>
    <dgm:cxn modelId="{899E9341-3705-4BC7-AD69-F991D3E37236}" type="presOf" srcId="{D508C875-1056-446F-BCAB-EA8C7ED197AF}" destId="{989D5228-316B-497A-994F-851F354A4976}" srcOrd="0" destOrd="0" presId="urn:microsoft.com/office/officeart/2005/8/layout/radial6"/>
    <dgm:cxn modelId="{F02C0BD6-85DC-49A4-BC85-77FBB38CAA5D}" srcId="{1D56669E-4116-4D32-AC40-A7C7542CBF6C}" destId="{73AE8178-404C-454E-8E64-DE3562227D7B}" srcOrd="0" destOrd="0" parTransId="{C385F6BE-A17B-4245-A675-18B27522D478}" sibTransId="{9C436039-D54F-4FCF-A321-8E36722803B9}"/>
    <dgm:cxn modelId="{A9B39C80-FE47-4C2E-A49F-6C1C59D0041F}" type="presOf" srcId="{DB2C3103-5A64-4099-B75B-A88641590F15}" destId="{D0021F21-97E4-4CD6-BDEF-A87B6BB2EBF4}" srcOrd="0" destOrd="0" presId="urn:microsoft.com/office/officeart/2005/8/layout/radial6"/>
    <dgm:cxn modelId="{CFF64FE0-A548-47E7-A2C2-C849A7EEC6A6}" type="presParOf" srcId="{7E451D4B-700B-4822-9ED9-8123EDE75B20}" destId="{5104ACF6-4F98-4C8D-9C0C-589092B4B1ED}" srcOrd="0" destOrd="0" presId="urn:microsoft.com/office/officeart/2005/8/layout/radial6"/>
    <dgm:cxn modelId="{5A633756-96FF-4DC1-9A19-195474D27972}" type="presParOf" srcId="{7E451D4B-700B-4822-9ED9-8123EDE75B20}" destId="{989D5228-316B-497A-994F-851F354A4976}" srcOrd="1" destOrd="0" presId="urn:microsoft.com/office/officeart/2005/8/layout/radial6"/>
    <dgm:cxn modelId="{AAB11296-4F0F-48FA-8A79-9CE8991433DA}" type="presParOf" srcId="{7E451D4B-700B-4822-9ED9-8123EDE75B20}" destId="{22157EA4-1DAB-4DA4-82B4-7DBD74D26EBC}" srcOrd="2" destOrd="0" presId="urn:microsoft.com/office/officeart/2005/8/layout/radial6"/>
    <dgm:cxn modelId="{682AEB58-9944-46CC-A882-9FBBE19A090F}" type="presParOf" srcId="{7E451D4B-700B-4822-9ED9-8123EDE75B20}" destId="{FD214334-3BB2-4755-8843-5EF486BF9424}" srcOrd="3" destOrd="0" presId="urn:microsoft.com/office/officeart/2005/8/layout/radial6"/>
    <dgm:cxn modelId="{E38C9479-9B5A-4332-AE1E-761030FD138B}" type="presParOf" srcId="{7E451D4B-700B-4822-9ED9-8123EDE75B20}" destId="{F3E89FFB-9A36-4D58-8B48-CC7DC79AD8F6}" srcOrd="4" destOrd="0" presId="urn:microsoft.com/office/officeart/2005/8/layout/radial6"/>
    <dgm:cxn modelId="{4EF4C7FF-1392-435C-9CC4-D98DC9F3BFB2}" type="presParOf" srcId="{7E451D4B-700B-4822-9ED9-8123EDE75B20}" destId="{0B6F7D42-EC2F-46F5-B7F3-4B9977439CFC}" srcOrd="5" destOrd="0" presId="urn:microsoft.com/office/officeart/2005/8/layout/radial6"/>
    <dgm:cxn modelId="{68F76A8A-8CA2-4923-94F6-33B477CADA4A}" type="presParOf" srcId="{7E451D4B-700B-4822-9ED9-8123EDE75B20}" destId="{92EE05EF-A23B-4AAA-9575-0BBF8DC8AD4A}" srcOrd="6" destOrd="0" presId="urn:microsoft.com/office/officeart/2005/8/layout/radial6"/>
    <dgm:cxn modelId="{CB51D51E-B6A9-4895-9AF8-E42035BD4678}" type="presParOf" srcId="{7E451D4B-700B-4822-9ED9-8123EDE75B20}" destId="{2BFAC993-2779-4906-9577-7AE4543B4394}" srcOrd="7" destOrd="0" presId="urn:microsoft.com/office/officeart/2005/8/layout/radial6"/>
    <dgm:cxn modelId="{1FD0C0D7-1FBE-4572-A3F5-E0D382B0B3B9}" type="presParOf" srcId="{7E451D4B-700B-4822-9ED9-8123EDE75B20}" destId="{D9A7F18E-7EF7-4D1E-BC11-154B2A3D12D9}" srcOrd="8" destOrd="0" presId="urn:microsoft.com/office/officeart/2005/8/layout/radial6"/>
    <dgm:cxn modelId="{CA91B0CA-7A60-47A3-9013-F6786E72E0F4}" type="presParOf" srcId="{7E451D4B-700B-4822-9ED9-8123EDE75B20}" destId="{715E4212-3953-479F-AE5C-AF547FAF6D02}" srcOrd="9" destOrd="0" presId="urn:microsoft.com/office/officeart/2005/8/layout/radial6"/>
    <dgm:cxn modelId="{EE0B8175-C949-465D-B375-9B3E7F1FE96A}" type="presParOf" srcId="{7E451D4B-700B-4822-9ED9-8123EDE75B20}" destId="{A80811B6-E422-488E-88BC-EA771A989494}" srcOrd="10" destOrd="0" presId="urn:microsoft.com/office/officeart/2005/8/layout/radial6"/>
    <dgm:cxn modelId="{197AF59A-A202-473C-9DB0-100DA2B7CE29}" type="presParOf" srcId="{7E451D4B-700B-4822-9ED9-8123EDE75B20}" destId="{B251450C-02C0-4699-AAFA-3E66330CEEFF}" srcOrd="11" destOrd="0" presId="urn:microsoft.com/office/officeart/2005/8/layout/radial6"/>
    <dgm:cxn modelId="{E336263F-996B-4F81-B75B-9B8B59CF00F2}" type="presParOf" srcId="{7E451D4B-700B-4822-9ED9-8123EDE75B20}" destId="{D0021F21-97E4-4CD6-BDEF-A87B6BB2EBF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21F21-97E4-4CD6-BDEF-A87B6BB2EBF4}">
      <dsp:nvSpPr>
        <dsp:cNvPr id="0" name=""/>
        <dsp:cNvSpPr/>
      </dsp:nvSpPr>
      <dsp:spPr>
        <a:xfrm>
          <a:off x="1386113" y="498353"/>
          <a:ext cx="3323773" cy="3323773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5E4212-3953-479F-AE5C-AF547FAF6D02}">
      <dsp:nvSpPr>
        <dsp:cNvPr id="0" name=""/>
        <dsp:cNvSpPr/>
      </dsp:nvSpPr>
      <dsp:spPr>
        <a:xfrm>
          <a:off x="1386113" y="498353"/>
          <a:ext cx="3323773" cy="3323773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EE05EF-A23B-4AAA-9575-0BBF8DC8AD4A}">
      <dsp:nvSpPr>
        <dsp:cNvPr id="0" name=""/>
        <dsp:cNvSpPr/>
      </dsp:nvSpPr>
      <dsp:spPr>
        <a:xfrm>
          <a:off x="1386113" y="498353"/>
          <a:ext cx="3323773" cy="3323773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214334-3BB2-4755-8843-5EF486BF9424}">
      <dsp:nvSpPr>
        <dsp:cNvPr id="0" name=""/>
        <dsp:cNvSpPr/>
      </dsp:nvSpPr>
      <dsp:spPr>
        <a:xfrm>
          <a:off x="1491277" y="535346"/>
          <a:ext cx="3323773" cy="3323773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04ACF6-4F98-4C8D-9C0C-589092B4B1ED}">
      <dsp:nvSpPr>
        <dsp:cNvPr id="0" name=""/>
        <dsp:cNvSpPr/>
      </dsp:nvSpPr>
      <dsp:spPr>
        <a:xfrm>
          <a:off x="2282503" y="1394743"/>
          <a:ext cx="1529953" cy="152995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財団</a:t>
          </a:r>
          <a:endParaRPr kumimoji="1" lang="ja-JP" altLang="en-US" sz="2000" b="1" kern="1200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sp:txBody>
      <dsp:txXfrm>
        <a:off x="2506559" y="1618799"/>
        <a:ext cx="1081841" cy="1081841"/>
      </dsp:txXfrm>
    </dsp:sp>
    <dsp:sp modelId="{989D5228-316B-497A-994F-851F354A4976}">
      <dsp:nvSpPr>
        <dsp:cNvPr id="0" name=""/>
        <dsp:cNvSpPr/>
      </dsp:nvSpPr>
      <dsp:spPr>
        <a:xfrm>
          <a:off x="2512516" y="1424"/>
          <a:ext cx="1070967" cy="10709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寄付</a:t>
          </a:r>
          <a:endParaRPr kumimoji="1" lang="ja-JP" altLang="en-US" sz="2000" b="1" kern="1200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sp:txBody>
      <dsp:txXfrm>
        <a:off x="2669355" y="158263"/>
        <a:ext cx="757289" cy="757289"/>
      </dsp:txXfrm>
    </dsp:sp>
    <dsp:sp modelId="{F3E89FFB-9A36-4D58-8B48-CC7DC79AD8F6}">
      <dsp:nvSpPr>
        <dsp:cNvPr id="0" name=""/>
        <dsp:cNvSpPr/>
      </dsp:nvSpPr>
      <dsp:spPr>
        <a:xfrm>
          <a:off x="4135848" y="1624756"/>
          <a:ext cx="1070967" cy="10709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標語</a:t>
          </a:r>
          <a:endParaRPr kumimoji="1" lang="ja-JP" altLang="en-US" sz="2000" b="1" kern="1200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sp:txBody>
      <dsp:txXfrm>
        <a:off x="4292687" y="1781595"/>
        <a:ext cx="757289" cy="757289"/>
      </dsp:txXfrm>
    </dsp:sp>
    <dsp:sp modelId="{2BFAC993-2779-4906-9577-7AE4543B4394}">
      <dsp:nvSpPr>
        <dsp:cNvPr id="0" name=""/>
        <dsp:cNvSpPr/>
      </dsp:nvSpPr>
      <dsp:spPr>
        <a:xfrm>
          <a:off x="2001450" y="3248088"/>
          <a:ext cx="2093098" cy="10709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プログラム</a:t>
          </a:r>
          <a:endParaRPr kumimoji="1" lang="ja-JP" altLang="en-US" sz="2000" b="1" kern="1200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sp:txBody>
      <dsp:txXfrm>
        <a:off x="2307977" y="3404927"/>
        <a:ext cx="1480044" cy="757289"/>
      </dsp:txXfrm>
    </dsp:sp>
    <dsp:sp modelId="{A80811B6-E422-488E-88BC-EA771A989494}">
      <dsp:nvSpPr>
        <dsp:cNvPr id="0" name=""/>
        <dsp:cNvSpPr/>
      </dsp:nvSpPr>
      <dsp:spPr>
        <a:xfrm>
          <a:off x="889184" y="1624756"/>
          <a:ext cx="1070967" cy="10709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rPr>
            <a:t>使命</a:t>
          </a:r>
          <a:endParaRPr kumimoji="1" lang="ja-JP" altLang="en-US" sz="2000" b="1" kern="1200" dirty="0">
            <a:latin typeface="HGPｺﾞｼｯｸE" panose="020B0900000000000000" pitchFamily="50" charset="-128"/>
            <a:ea typeface="HGPｺﾞｼｯｸE" panose="020B0900000000000000" pitchFamily="50" charset="-128"/>
          </a:endParaRPr>
        </a:p>
      </dsp:txBody>
      <dsp:txXfrm>
        <a:off x="1046023" y="1781595"/>
        <a:ext cx="757289" cy="757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4025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dirty="0" smtClean="0"/>
              <a:t>2015-16</a:t>
            </a:r>
            <a:r>
              <a:rPr kumimoji="1" lang="ja-JP" altLang="en-US" dirty="0" smtClean="0"/>
              <a:t>年度のための地区研修・協議会</a:t>
            </a:r>
            <a:endParaRPr kumimoji="1" lang="en-US" altLang="ja-JP" dirty="0" smtClean="0"/>
          </a:p>
          <a:p>
            <a:r>
              <a:rPr kumimoji="1" lang="ja-JP" altLang="en-US" dirty="0"/>
              <a:t>部</a:t>
            </a:r>
            <a:r>
              <a:rPr kumimoji="1" lang="ja-JP" altLang="en-US" dirty="0" smtClean="0"/>
              <a:t>門別協議会　国際奉仕部門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9102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8" tIns="46589" rIns="93178" bIns="46589" numCol="1" anchor="t" anchorCtr="0" compatLnSpc="1">
            <a:prstTxWarp prst="textNoShape">
              <a:avLst/>
            </a:prstTxWarp>
          </a:bodyPr>
          <a:lstStyle>
            <a:lvl1pPr defTabSz="931869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8" tIns="46589" rIns="93178" bIns="46589" numCol="1" anchor="t" anchorCtr="0" compatLnSpc="1">
            <a:prstTxWarp prst="textNoShape">
              <a:avLst/>
            </a:prstTxWarp>
          </a:bodyPr>
          <a:lstStyle>
            <a:lvl1pPr algn="r" defTabSz="931869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8" tIns="46589" rIns="93178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8" tIns="46589" rIns="93178" bIns="46589" numCol="1" anchor="b" anchorCtr="0" compatLnSpc="1">
            <a:prstTxWarp prst="textNoShape">
              <a:avLst/>
            </a:prstTxWarp>
          </a:bodyPr>
          <a:lstStyle>
            <a:lvl1pPr defTabSz="931869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8" tIns="46589" rIns="93178" bIns="46589" numCol="1" anchor="b" anchorCtr="0" compatLnSpc="1">
            <a:prstTxWarp prst="textNoShape">
              <a:avLst/>
            </a:prstTxWarp>
          </a:bodyPr>
          <a:lstStyle>
            <a:lvl1pPr algn="r" defTabSz="931869">
              <a:defRPr sz="1200"/>
            </a:lvl1pPr>
          </a:lstStyle>
          <a:p>
            <a:pPr>
              <a:defRPr/>
            </a:pPr>
            <a:fld id="{FFD036BB-F4A1-4D74-B2F1-7F643B557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844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8F09A2F9-7E79-4C41-8733-BBE788ED81BB}" type="slidenum">
              <a:rPr lang="en-US" altLang="ja-JP" smtClean="0"/>
              <a:pPr defTabSz="930275"/>
              <a:t>1</a:t>
            </a:fld>
            <a:endParaRPr lang="en-US" altLang="ja-JP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ja-JP" altLang="en-US" smtClean="0">
                <a:latin typeface="Arial" pitchFamily="34" charset="0"/>
                <a:ea typeface="ヒラギノ角ゴ Pro W3" charset="-128"/>
              </a:rPr>
              <a:t>国際奉仕委員会</a:t>
            </a:r>
            <a:endParaRPr kumimoji="0" lang="en-US" altLang="ja-JP" smtClean="0">
              <a:latin typeface="Arial" pitchFamily="34" charset="0"/>
              <a:ea typeface="ヒラギノ角ゴ Pro W3" charset="-128"/>
            </a:endParaRPr>
          </a:p>
          <a:p>
            <a:pPr eaLnBrk="1" hangingPunct="1"/>
            <a:endParaRPr kumimoji="0" lang="ja-JP" alt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74B40DDF-C387-4258-9EA5-43F540EFCF62}" type="slidenum">
              <a:rPr lang="en-US" altLang="ja-JP" smtClean="0"/>
              <a:pPr defTabSz="931863"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 eaLnBrk="1" hangingPunct="1"/>
            <a:fld id="{EC583BA3-1DEF-413C-A59E-5F745EA81ABD}" type="slidenum">
              <a:rPr kumimoji="1" lang="en-US" altLang="ja-JP" smtClean="0">
                <a:ea typeface="ＭＳ Ｐゴシック" pitchFamily="50" charset="-128"/>
              </a:rPr>
              <a:pPr defTabSz="930275" eaLnBrk="1" hangingPunct="1"/>
              <a:t>5</a:t>
            </a:fld>
            <a:endParaRPr kumimoji="1" lang="en-US" altLang="ja-JP" smtClean="0">
              <a:ea typeface="ＭＳ Ｐゴシック" pitchFamily="50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ja-JP" alt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50180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B5040999-30BA-4B65-91DA-CC4F636E32E8}" type="slidenum">
              <a:rPr lang="en-US" altLang="ja-JP" smtClean="0"/>
              <a:pPr defTabSz="930275"/>
              <a:t>19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5B263264-3FF7-4461-AA42-1D5008D23238}" type="slidenum">
              <a:rPr lang="en-US" altLang="ja-JP" smtClean="0"/>
              <a:pPr defTabSz="931863"/>
              <a:t>28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6858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6858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0375" y="616585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11" r:id="rId1"/>
    <p:sldLayoutId id="2147485412" r:id="rId2"/>
    <p:sldLayoutId id="2147485413" r:id="rId3"/>
    <p:sldLayoutId id="2147485414" r:id="rId4"/>
    <p:sldLayoutId id="2147485415" r:id="rId5"/>
    <p:sldLayoutId id="214748541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25" r:id="rId1"/>
    <p:sldLayoutId id="2147485426" r:id="rId2"/>
    <p:sldLayoutId id="2147485427" r:id="rId3"/>
    <p:sldLayoutId id="2147485428" r:id="rId4"/>
    <p:sldLayoutId id="2147485429" r:id="rId5"/>
    <p:sldLayoutId id="2147485417" r:id="rId6"/>
    <p:sldLayoutId id="2147485418" r:id="rId7"/>
    <p:sldLayoutId id="2147485419" r:id="rId8"/>
    <p:sldLayoutId id="2147485420" r:id="rId9"/>
    <p:sldLayoutId id="2147485421" r:id="rId10"/>
    <p:sldLayoutId id="2147485422" r:id="rId11"/>
    <p:sldLayoutId id="2147485423" r:id="rId12"/>
    <p:sldLayoutId id="2147485424" r:id="rId13"/>
    <p:sldLayoutId id="2147485430" r:id="rId14"/>
    <p:sldLayoutId id="2147485431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r">
              <a:defRPr/>
            </a:pPr>
            <a:r>
              <a:rPr lang="en-US" altLang="ja-JP" sz="900" smtClean="0">
                <a:solidFill>
                  <a:srgbClr val="BCBDC0"/>
                </a:solidFill>
                <a:latin typeface="Arial Narrow" pitchFamily="34" charset="0"/>
              </a:rPr>
              <a:t>TITLE |  </a:t>
            </a:r>
            <a:fld id="{1DEAC6C6-5079-4BFA-9028-6852985A3744}" type="slidenum">
              <a:rPr lang="en-US" altLang="ja-JP" sz="900" smtClean="0">
                <a:solidFill>
                  <a:srgbClr val="BCBDC0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altLang="ja-JP" sz="900" smtClean="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altLang="ja-JP" sz="900" smtClean="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32" r:id="rId1"/>
    <p:sldLayoutId id="2147485433" r:id="rId2"/>
    <p:sldLayoutId id="2147485434" r:id="rId3"/>
    <p:sldLayoutId id="2147485435" r:id="rId4"/>
    <p:sldLayoutId id="2147485436" r:id="rId5"/>
    <p:sldLayoutId id="214748543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　　　　　　</a:t>
            </a:r>
            <a:r>
              <a:rPr lang="ja-JP" altLang="en-US" sz="4800" dirty="0" smtClean="0"/>
              <a:t>補助金について</a:t>
            </a:r>
            <a:endParaRPr lang="ja-JP" altLang="en-US" sz="4800" dirty="0"/>
          </a:p>
        </p:txBody>
      </p:sp>
      <p:sp>
        <p:nvSpPr>
          <p:cNvPr id="17411" name="サブタイトル 5"/>
          <p:cNvSpPr>
            <a:spLocks noGrp="1"/>
          </p:cNvSpPr>
          <p:nvPr>
            <p:ph type="subTitle" idx="1"/>
          </p:nvPr>
        </p:nvSpPr>
        <p:spPr>
          <a:xfrm>
            <a:off x="2590800" y="4724400"/>
            <a:ext cx="6324600" cy="1905000"/>
          </a:xfrm>
        </p:spPr>
        <p:txBody>
          <a:bodyPr/>
          <a:lstStyle/>
          <a:p>
            <a:pPr>
              <a:defRPr/>
            </a:pPr>
            <a:r>
              <a:rPr lang="en-US" altLang="ja-JP" sz="2800" b="1" dirty="0" smtClean="0">
                <a:latin typeface="+mj-ea"/>
                <a:ea typeface="+mj-ea"/>
              </a:rPr>
              <a:t>15-16</a:t>
            </a:r>
            <a:r>
              <a:rPr lang="ja-JP" altLang="en-US" sz="2800" b="1" dirty="0" smtClean="0">
                <a:latin typeface="+mj-ea"/>
                <a:ea typeface="+mj-ea"/>
              </a:rPr>
              <a:t>年度 財団委員会　補助金小委員会</a:t>
            </a:r>
            <a:endParaRPr lang="en-US" altLang="ja-JP" sz="2800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2800" b="1" dirty="0" smtClean="0">
                <a:latin typeface="+mj-ea"/>
                <a:ea typeface="+mj-ea"/>
              </a:rPr>
              <a:t>           委員長　　塩野 秀作（大阪</a:t>
            </a:r>
            <a:r>
              <a:rPr lang="en-US" altLang="ja-JP" sz="2800" b="1" dirty="0" smtClean="0">
                <a:latin typeface="+mj-ea"/>
                <a:ea typeface="+mj-ea"/>
              </a:rPr>
              <a:t>RC</a:t>
            </a:r>
            <a:r>
              <a:rPr lang="ja-JP" altLang="en-US" sz="2800" b="1" dirty="0" smtClean="0">
                <a:latin typeface="+mj-ea"/>
                <a:ea typeface="+mj-ea"/>
              </a:rPr>
              <a:t>）</a:t>
            </a:r>
          </a:p>
        </p:txBody>
      </p:sp>
      <p:sp>
        <p:nvSpPr>
          <p:cNvPr id="17412" name="タイトル 2"/>
          <p:cNvSpPr txBox="1">
            <a:spLocks/>
          </p:cNvSpPr>
          <p:nvPr/>
        </p:nvSpPr>
        <p:spPr bwMode="auto">
          <a:xfrm>
            <a:off x="228600" y="457200"/>
            <a:ext cx="533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Aft>
                <a:spcPts val="1200"/>
              </a:spcAft>
            </a:pPr>
            <a:r>
              <a:rPr lang="en-US" altLang="ja-JP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2015</a:t>
            </a:r>
            <a:r>
              <a:rPr lang="ja-JP" altLang="en-US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32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RID2660 </a:t>
            </a:r>
            <a:r>
              <a:rPr lang="ja-JP" altLang="en-US" sz="32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地区研修・協議会</a:t>
            </a:r>
            <a:endParaRPr lang="en-US" altLang="ja-JP" sz="32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32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国際奉仕委員会</a:t>
            </a:r>
            <a:endParaRPr lang="ja-JP" altLang="en-US" sz="40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コンテンツ プレースホルダー 1"/>
          <p:cNvSpPr>
            <a:spLocks noGrp="1"/>
          </p:cNvSpPr>
          <p:nvPr>
            <p:ph idx="1"/>
          </p:nvPr>
        </p:nvSpPr>
        <p:spPr bwMode="auto">
          <a:xfrm>
            <a:off x="9159875" y="5978525"/>
            <a:ext cx="1828800" cy="911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「補助金管理セミナー」へ出席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覚書（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MOU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）に署名・提出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申請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ガバナーと財団委員長の承認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</a:rPr>
              <a:t/>
            </a:r>
            <a:b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</a:rPr>
            </a:b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財団へオンライン申請（随時）</a:t>
            </a: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sp>
        <p:nvSpPr>
          <p:cNvPr id="26627" name="タイトル 2"/>
          <p:cNvSpPr>
            <a:spLocks noGrp="1"/>
          </p:cNvSpPr>
          <p:nvPr>
            <p:ph type="title"/>
          </p:nvPr>
        </p:nvSpPr>
        <p:spPr bwMode="auto">
          <a:xfrm>
            <a:off x="9144000" y="6248400"/>
            <a:ext cx="1066800" cy="266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資格認定プロセス</a:t>
            </a: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sp>
        <p:nvSpPr>
          <p:cNvPr id="26628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資格認定プロセス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26629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198438" y="1646238"/>
            <a:ext cx="9906001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0" name="グループ化 1"/>
          <p:cNvGrpSpPr>
            <a:grpSpLocks/>
          </p:cNvGrpSpPr>
          <p:nvPr/>
        </p:nvGrpSpPr>
        <p:grpSpPr bwMode="auto">
          <a:xfrm>
            <a:off x="417513" y="1246188"/>
            <a:ext cx="8421687" cy="2232025"/>
            <a:chOff x="417513" y="1246188"/>
            <a:chExt cx="8421687" cy="2232025"/>
          </a:xfrm>
        </p:grpSpPr>
        <p:sp>
          <p:nvSpPr>
            <p:cNvPr id="5" name="正方形/長方形 8"/>
            <p:cNvSpPr>
              <a:spLocks/>
            </p:cNvSpPr>
            <p:nvPr/>
          </p:nvSpPr>
          <p:spPr bwMode="auto">
            <a:xfrm>
              <a:off x="417513" y="1338263"/>
              <a:ext cx="649287" cy="1036637"/>
            </a:xfrm>
            <a:custGeom>
              <a:avLst/>
              <a:gdLst>
                <a:gd name="T0" fmla="*/ 0 w 648950"/>
                <a:gd name="T1" fmla="*/ 0 h 1036674"/>
                <a:gd name="T2" fmla="*/ 638981 w 648950"/>
                <a:gd name="T3" fmla="*/ 95687 h 1036674"/>
                <a:gd name="T4" fmla="*/ 649624 w 648950"/>
                <a:gd name="T5" fmla="*/ 1036600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" name="正方形/長方形 5"/>
            <p:cNvSpPr/>
            <p:nvPr/>
          </p:nvSpPr>
          <p:spPr bwMode="auto">
            <a:xfrm>
              <a:off x="685800" y="1246188"/>
              <a:ext cx="8153400" cy="2232025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7" name="角丸四角形 3"/>
            <p:cNvSpPr>
              <a:spLocks/>
            </p:cNvSpPr>
            <p:nvPr/>
          </p:nvSpPr>
          <p:spPr bwMode="auto">
            <a:xfrm>
              <a:off x="417513" y="1338263"/>
              <a:ext cx="2478087" cy="685800"/>
            </a:xfrm>
            <a:custGeom>
              <a:avLst/>
              <a:gdLst>
                <a:gd name="T0" fmla="*/ 1250 w 2477750"/>
                <a:gd name="T1" fmla="*/ 685778 h 685811"/>
                <a:gd name="T2" fmla="*/ 1250 w 2477750"/>
                <a:gd name="T3" fmla="*/ 0 h 685811"/>
                <a:gd name="T4" fmla="*/ 2135430 w 2477750"/>
                <a:gd name="T5" fmla="*/ 0 h 685811"/>
                <a:gd name="T6" fmla="*/ 2478424 w 2477750"/>
                <a:gd name="T7" fmla="*/ 342890 h 685811"/>
                <a:gd name="T8" fmla="*/ 2478424 w 2477750"/>
                <a:gd name="T9" fmla="*/ 342890 h 685811"/>
                <a:gd name="T10" fmla="*/ 2135430 w 2477750"/>
                <a:gd name="T11" fmla="*/ 685778 h 685811"/>
                <a:gd name="T12" fmla="*/ 1250 w 2477750"/>
                <a:gd name="T13" fmla="*/ 685778 h 6858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77750" h="685811">
                  <a:moveTo>
                    <a:pt x="1250" y="685800"/>
                  </a:moveTo>
                  <a:cubicBezTo>
                    <a:pt x="7157" y="688458"/>
                    <a:pt x="-3476" y="231258"/>
                    <a:pt x="1250" y="0"/>
                  </a:cubicBezTo>
                  <a:lnTo>
                    <a:pt x="2134850" y="0"/>
                  </a:lnTo>
                  <a:cubicBezTo>
                    <a:pt x="2324228" y="0"/>
                    <a:pt x="2477750" y="153522"/>
                    <a:pt x="2477750" y="342900"/>
                  </a:cubicBezTo>
                  <a:cubicBezTo>
                    <a:pt x="2477750" y="532278"/>
                    <a:pt x="2324228" y="685800"/>
                    <a:pt x="2134850" y="685800"/>
                  </a:cubicBezTo>
                  <a:lnTo>
                    <a:pt x="1250" y="6858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6631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212725" y="4206875"/>
            <a:ext cx="9906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2" name="グループ化 7"/>
          <p:cNvGrpSpPr>
            <a:grpSpLocks/>
          </p:cNvGrpSpPr>
          <p:nvPr/>
        </p:nvGrpSpPr>
        <p:grpSpPr bwMode="auto">
          <a:xfrm>
            <a:off x="414338" y="3810000"/>
            <a:ext cx="8424862" cy="2232025"/>
            <a:chOff x="414338" y="3810000"/>
            <a:chExt cx="8424862" cy="2232025"/>
          </a:xfrm>
        </p:grpSpPr>
        <p:sp>
          <p:nvSpPr>
            <p:cNvPr id="21" name="正方形/長方形 8"/>
            <p:cNvSpPr>
              <a:spLocks/>
            </p:cNvSpPr>
            <p:nvPr/>
          </p:nvSpPr>
          <p:spPr bwMode="auto">
            <a:xfrm>
              <a:off x="417513" y="3902075"/>
              <a:ext cx="649287" cy="1036638"/>
            </a:xfrm>
            <a:custGeom>
              <a:avLst/>
              <a:gdLst>
                <a:gd name="T0" fmla="*/ 0 w 648950"/>
                <a:gd name="T1" fmla="*/ 0 h 1036674"/>
                <a:gd name="T2" fmla="*/ 638981 w 648950"/>
                <a:gd name="T3" fmla="*/ 95687 h 1036674"/>
                <a:gd name="T4" fmla="*/ 649624 w 648950"/>
                <a:gd name="T5" fmla="*/ 1036602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正方形/長方形 21"/>
            <p:cNvSpPr/>
            <p:nvPr/>
          </p:nvSpPr>
          <p:spPr bwMode="auto">
            <a:xfrm>
              <a:off x="685800" y="3810000"/>
              <a:ext cx="8153400" cy="2232025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23" name="角丸四角形 3"/>
            <p:cNvSpPr>
              <a:spLocks/>
            </p:cNvSpPr>
            <p:nvPr/>
          </p:nvSpPr>
          <p:spPr bwMode="auto">
            <a:xfrm>
              <a:off x="414338" y="3902075"/>
              <a:ext cx="2284412" cy="685800"/>
            </a:xfrm>
            <a:custGeom>
              <a:avLst/>
              <a:gdLst>
                <a:gd name="T0" fmla="*/ 0 w 2284369"/>
                <a:gd name="T1" fmla="*/ 685778 h 685811"/>
                <a:gd name="T2" fmla="*/ 3558 w 2284369"/>
                <a:gd name="T3" fmla="*/ 0 h 685811"/>
                <a:gd name="T4" fmla="*/ 1941543 w 2284369"/>
                <a:gd name="T5" fmla="*/ 0 h 685811"/>
                <a:gd name="T6" fmla="*/ 2284455 w 2284369"/>
                <a:gd name="T7" fmla="*/ 342890 h 685811"/>
                <a:gd name="T8" fmla="*/ 2284455 w 2284369"/>
                <a:gd name="T9" fmla="*/ 342890 h 685811"/>
                <a:gd name="T10" fmla="*/ 1941543 w 2284369"/>
                <a:gd name="T11" fmla="*/ 685778 h 685811"/>
                <a:gd name="T12" fmla="*/ 0 w 2284369"/>
                <a:gd name="T13" fmla="*/ 685778 h 6858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84369" h="685811">
                  <a:moveTo>
                    <a:pt x="0" y="685800"/>
                  </a:moveTo>
                  <a:cubicBezTo>
                    <a:pt x="5907" y="688458"/>
                    <a:pt x="-1168" y="231258"/>
                    <a:pt x="3558" y="0"/>
                  </a:cubicBezTo>
                  <a:lnTo>
                    <a:pt x="1941469" y="0"/>
                  </a:lnTo>
                  <a:cubicBezTo>
                    <a:pt x="2130847" y="0"/>
                    <a:pt x="2284369" y="153522"/>
                    <a:pt x="2284369" y="342900"/>
                  </a:cubicBezTo>
                  <a:cubicBezTo>
                    <a:pt x="2284369" y="532278"/>
                    <a:pt x="2130847" y="685800"/>
                    <a:pt x="1941469" y="685800"/>
                  </a:cubicBezTo>
                  <a:lnTo>
                    <a:pt x="0" y="6858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6633" name="コンテンツ プレースホルダー 2"/>
          <p:cNvSpPr txBox="1">
            <a:spLocks/>
          </p:cNvSpPr>
          <p:nvPr/>
        </p:nvSpPr>
        <p:spPr bwMode="auto">
          <a:xfrm>
            <a:off x="698500" y="12954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参加資格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6634" name="グループ化 2"/>
          <p:cNvGrpSpPr>
            <a:grpSpLocks/>
          </p:cNvGrpSpPr>
          <p:nvPr/>
        </p:nvGrpSpPr>
        <p:grpSpPr bwMode="auto">
          <a:xfrm>
            <a:off x="1557338" y="2047875"/>
            <a:ext cx="7620000" cy="762000"/>
            <a:chOff x="1524000" y="1981200"/>
            <a:chExt cx="7620000" cy="762000"/>
          </a:xfrm>
        </p:grpSpPr>
        <p:sp>
          <p:nvSpPr>
            <p:cNvPr id="26645" name="コンテンツ プレースホルダー 2"/>
            <p:cNvSpPr txBox="1">
              <a:spLocks/>
            </p:cNvSpPr>
            <p:nvPr/>
          </p:nvSpPr>
          <p:spPr bwMode="auto">
            <a:xfrm>
              <a:off x="1981200" y="1981200"/>
              <a:ext cx="7162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「補助金管理セミナー」へ出席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6646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4000" y="2166938"/>
              <a:ext cx="3873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35" name="グループ化 3"/>
          <p:cNvGrpSpPr>
            <a:grpSpLocks/>
          </p:cNvGrpSpPr>
          <p:nvPr/>
        </p:nvGrpSpPr>
        <p:grpSpPr bwMode="auto">
          <a:xfrm>
            <a:off x="1524000" y="2667000"/>
            <a:ext cx="7620000" cy="762000"/>
            <a:chOff x="1524000" y="2667000"/>
            <a:chExt cx="7620000" cy="762000"/>
          </a:xfrm>
        </p:grpSpPr>
        <p:sp>
          <p:nvSpPr>
            <p:cNvPr id="11" name="コンテンツ プレースホルダー 2"/>
            <p:cNvSpPr txBox="1">
              <a:spLocks/>
            </p:cNvSpPr>
            <p:nvPr/>
          </p:nvSpPr>
          <p:spPr>
            <a:xfrm>
              <a:off x="1981200" y="2667000"/>
              <a:ext cx="7162800" cy="7620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0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2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18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1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5500"/>
                </a:lnSpc>
                <a:buFont typeface="Arial" pitchFamily="34" charset="0"/>
                <a:buNone/>
                <a:defRPr/>
              </a:pP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覚</a:t>
              </a:r>
              <a:r>
                <a:rPr kumimoji="1" lang="ja-JP" altLang="en-US" sz="3600" b="1" spc="-10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書</a:t>
              </a: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MOU</a:t>
              </a:r>
              <a:r>
                <a:rPr kumimoji="1" lang="ja-JP" altLang="en-US" sz="3600" b="1" spc="-10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に署名・提出</a:t>
              </a:r>
              <a:endPara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26644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4000" y="2849563"/>
              <a:ext cx="3873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36" name="コンテンツ プレースホルダー 2"/>
          <p:cNvSpPr txBox="1">
            <a:spLocks/>
          </p:cNvSpPr>
          <p:nvPr/>
        </p:nvSpPr>
        <p:spPr bwMode="auto">
          <a:xfrm>
            <a:off x="850900" y="3859213"/>
            <a:ext cx="1587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　請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6637" name="グループ化 8"/>
          <p:cNvGrpSpPr>
            <a:grpSpLocks/>
          </p:cNvGrpSpPr>
          <p:nvPr/>
        </p:nvGrpSpPr>
        <p:grpSpPr bwMode="auto">
          <a:xfrm>
            <a:off x="1524000" y="4545013"/>
            <a:ext cx="7620000" cy="762000"/>
            <a:chOff x="1524000" y="4545013"/>
            <a:chExt cx="7620000" cy="762000"/>
          </a:xfrm>
        </p:grpSpPr>
        <p:sp>
          <p:nvSpPr>
            <p:cNvPr id="26641" name="コンテンツ プレースホルダー 2"/>
            <p:cNvSpPr txBox="1">
              <a:spLocks/>
            </p:cNvSpPr>
            <p:nvPr/>
          </p:nvSpPr>
          <p:spPr bwMode="auto">
            <a:xfrm>
              <a:off x="1981200" y="4545013"/>
              <a:ext cx="7162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ガバナーと財団委員長の承認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6642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4000" y="4730750"/>
              <a:ext cx="387350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38" name="グループ化 9"/>
          <p:cNvGrpSpPr>
            <a:grpSpLocks/>
          </p:cNvGrpSpPr>
          <p:nvPr/>
        </p:nvGrpSpPr>
        <p:grpSpPr bwMode="auto">
          <a:xfrm>
            <a:off x="1524000" y="5230813"/>
            <a:ext cx="7620000" cy="762000"/>
            <a:chOff x="1524000" y="5230813"/>
            <a:chExt cx="7620000" cy="762000"/>
          </a:xfrm>
        </p:grpSpPr>
        <p:sp>
          <p:nvSpPr>
            <p:cNvPr id="27" name="コンテンツ プレースホルダー 2"/>
            <p:cNvSpPr txBox="1">
              <a:spLocks/>
            </p:cNvSpPr>
            <p:nvPr/>
          </p:nvSpPr>
          <p:spPr>
            <a:xfrm>
              <a:off x="1981200" y="5230813"/>
              <a:ext cx="7162800" cy="7620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0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2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18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1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5500"/>
                </a:lnSpc>
                <a:buFont typeface="Arial" pitchFamily="34" charset="0"/>
                <a:buNone/>
                <a:defRPr/>
              </a:pP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財団へオンライン申</a:t>
              </a:r>
              <a:r>
                <a:rPr kumimoji="1" lang="ja-JP" altLang="en-US" sz="3600" b="1" spc="-10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請</a:t>
              </a: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（随時</a:t>
              </a:r>
              <a:r>
                <a:rPr kumimoji="1" lang="ja-JP" altLang="en-US" sz="3600" b="1" spc="-10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3600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26640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4000" y="5413375"/>
              <a:ext cx="387350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コンテンツ プレースホルダー 2"/>
          <p:cNvSpPr>
            <a:spLocks noGrp="1"/>
          </p:cNvSpPr>
          <p:nvPr>
            <p:ph idx="1"/>
          </p:nvPr>
        </p:nvSpPr>
        <p:spPr bwMode="auto">
          <a:xfrm>
            <a:off x="9161463" y="5903913"/>
            <a:ext cx="2374900" cy="984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補助金額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WF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（国際財団活動資金　）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$15,000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以上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DDF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（地区財団活動資金）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$20,000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まで（代表提唱）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$5,000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まで（共同提唱）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プロジェクト総額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$30,000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以上</a:t>
            </a: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pic>
        <p:nvPicPr>
          <p:cNvPr id="27651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198438" y="2667000"/>
            <a:ext cx="9906001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2" name="グループ化 5"/>
          <p:cNvGrpSpPr>
            <a:grpSpLocks/>
          </p:cNvGrpSpPr>
          <p:nvPr/>
        </p:nvGrpSpPr>
        <p:grpSpPr bwMode="auto">
          <a:xfrm>
            <a:off x="417513" y="1246188"/>
            <a:ext cx="8421687" cy="3249612"/>
            <a:chOff x="417513" y="1246188"/>
            <a:chExt cx="8421687" cy="3249612"/>
          </a:xfrm>
        </p:grpSpPr>
        <p:sp>
          <p:nvSpPr>
            <p:cNvPr id="9" name="正方形/長方形 8"/>
            <p:cNvSpPr>
              <a:spLocks/>
            </p:cNvSpPr>
            <p:nvPr/>
          </p:nvSpPr>
          <p:spPr bwMode="auto">
            <a:xfrm>
              <a:off x="417513" y="1338263"/>
              <a:ext cx="649287" cy="1036637"/>
            </a:xfrm>
            <a:custGeom>
              <a:avLst/>
              <a:gdLst>
                <a:gd name="T0" fmla="*/ 0 w 648950"/>
                <a:gd name="T1" fmla="*/ 0 h 1036674"/>
                <a:gd name="T2" fmla="*/ 638981 w 648950"/>
                <a:gd name="T3" fmla="*/ 95687 h 1036674"/>
                <a:gd name="T4" fmla="*/ 649624 w 648950"/>
                <a:gd name="T5" fmla="*/ 1036600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" name="正方形/長方形 4"/>
            <p:cNvSpPr/>
            <p:nvPr/>
          </p:nvSpPr>
          <p:spPr bwMode="auto">
            <a:xfrm>
              <a:off x="685800" y="1246188"/>
              <a:ext cx="8153400" cy="3249612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4" name="角丸四角形 3"/>
            <p:cNvSpPr>
              <a:spLocks/>
            </p:cNvSpPr>
            <p:nvPr/>
          </p:nvSpPr>
          <p:spPr bwMode="auto">
            <a:xfrm>
              <a:off x="417513" y="1338263"/>
              <a:ext cx="2478087" cy="685800"/>
            </a:xfrm>
            <a:custGeom>
              <a:avLst/>
              <a:gdLst>
                <a:gd name="T0" fmla="*/ 1250 w 2477750"/>
                <a:gd name="T1" fmla="*/ 685778 h 685811"/>
                <a:gd name="T2" fmla="*/ 1250 w 2477750"/>
                <a:gd name="T3" fmla="*/ 0 h 685811"/>
                <a:gd name="T4" fmla="*/ 2135430 w 2477750"/>
                <a:gd name="T5" fmla="*/ 0 h 685811"/>
                <a:gd name="T6" fmla="*/ 2478424 w 2477750"/>
                <a:gd name="T7" fmla="*/ 342890 h 685811"/>
                <a:gd name="T8" fmla="*/ 2478424 w 2477750"/>
                <a:gd name="T9" fmla="*/ 342890 h 685811"/>
                <a:gd name="T10" fmla="*/ 2135430 w 2477750"/>
                <a:gd name="T11" fmla="*/ 685778 h 685811"/>
                <a:gd name="T12" fmla="*/ 1250 w 2477750"/>
                <a:gd name="T13" fmla="*/ 685778 h 6858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77750" h="685811">
                  <a:moveTo>
                    <a:pt x="1250" y="685800"/>
                  </a:moveTo>
                  <a:cubicBezTo>
                    <a:pt x="7157" y="688458"/>
                    <a:pt x="-3476" y="231258"/>
                    <a:pt x="1250" y="0"/>
                  </a:cubicBezTo>
                  <a:lnTo>
                    <a:pt x="2134850" y="0"/>
                  </a:lnTo>
                  <a:cubicBezTo>
                    <a:pt x="2324228" y="0"/>
                    <a:pt x="2477750" y="153522"/>
                    <a:pt x="2477750" y="342900"/>
                  </a:cubicBezTo>
                  <a:cubicBezTo>
                    <a:pt x="2477750" y="532278"/>
                    <a:pt x="2324228" y="685800"/>
                    <a:pt x="2134850" y="685800"/>
                  </a:cubicBezTo>
                  <a:lnTo>
                    <a:pt x="1250" y="6858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7653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212725" y="4371975"/>
            <a:ext cx="9906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4" name="グループ化 9"/>
          <p:cNvGrpSpPr>
            <a:grpSpLocks/>
          </p:cNvGrpSpPr>
          <p:nvPr/>
        </p:nvGrpSpPr>
        <p:grpSpPr bwMode="auto">
          <a:xfrm>
            <a:off x="417513" y="4714875"/>
            <a:ext cx="8421687" cy="1487488"/>
            <a:chOff x="417513" y="4714875"/>
            <a:chExt cx="8421687" cy="1487488"/>
          </a:xfrm>
        </p:grpSpPr>
        <p:sp>
          <p:nvSpPr>
            <p:cNvPr id="15" name="正方形/長方形 8"/>
            <p:cNvSpPr>
              <a:spLocks/>
            </p:cNvSpPr>
            <p:nvPr/>
          </p:nvSpPr>
          <p:spPr bwMode="auto">
            <a:xfrm>
              <a:off x="417513" y="4867275"/>
              <a:ext cx="649287" cy="1036638"/>
            </a:xfrm>
            <a:custGeom>
              <a:avLst/>
              <a:gdLst>
                <a:gd name="T0" fmla="*/ 0 w 648950"/>
                <a:gd name="T1" fmla="*/ 0 h 1036674"/>
                <a:gd name="T2" fmla="*/ 638981 w 648950"/>
                <a:gd name="T3" fmla="*/ 95687 h 1036674"/>
                <a:gd name="T4" fmla="*/ 649624 w 648950"/>
                <a:gd name="T5" fmla="*/ 1036602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5800" y="4714875"/>
              <a:ext cx="8153400" cy="1487488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12" name="角丸四角形 11"/>
            <p:cNvSpPr>
              <a:spLocks/>
            </p:cNvSpPr>
            <p:nvPr/>
          </p:nvSpPr>
          <p:spPr bwMode="auto">
            <a:xfrm>
              <a:off x="422275" y="4868863"/>
              <a:ext cx="4002088" cy="687387"/>
            </a:xfrm>
            <a:custGeom>
              <a:avLst/>
              <a:gdLst>
                <a:gd name="T0" fmla="*/ 351 w 4004616"/>
                <a:gd name="T1" fmla="*/ 686382 h 687600"/>
                <a:gd name="T2" fmla="*/ 1968 w 4004616"/>
                <a:gd name="T3" fmla="*/ 0 h 687600"/>
                <a:gd name="T4" fmla="*/ 3657088 w 4004616"/>
                <a:gd name="T5" fmla="*/ 1786 h 687600"/>
                <a:gd name="T6" fmla="*/ 3999562 w 4004616"/>
                <a:gd name="T7" fmla="*/ 344480 h 687600"/>
                <a:gd name="T8" fmla="*/ 3999561 w 4004616"/>
                <a:gd name="T9" fmla="*/ 344480 h 687600"/>
                <a:gd name="T10" fmla="*/ 3657087 w 4004616"/>
                <a:gd name="T11" fmla="*/ 687174 h 687600"/>
                <a:gd name="T12" fmla="*/ 351 w 4004616"/>
                <a:gd name="T13" fmla="*/ 686382 h 687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04616" h="687600">
                  <a:moveTo>
                    <a:pt x="351" y="686808"/>
                  </a:moveTo>
                  <a:cubicBezTo>
                    <a:pt x="-680" y="450578"/>
                    <a:pt x="776" y="333997"/>
                    <a:pt x="1970" y="0"/>
                  </a:cubicBezTo>
                  <a:lnTo>
                    <a:pt x="3661710" y="1788"/>
                  </a:lnTo>
                  <a:cubicBezTo>
                    <a:pt x="3851092" y="1788"/>
                    <a:pt x="4004616" y="155312"/>
                    <a:pt x="4004616" y="344694"/>
                  </a:cubicBezTo>
                  <a:lnTo>
                    <a:pt x="4004615" y="344694"/>
                  </a:lnTo>
                  <a:cubicBezTo>
                    <a:pt x="4004615" y="534076"/>
                    <a:pt x="3851091" y="687600"/>
                    <a:pt x="3661709" y="687600"/>
                  </a:cubicBezTo>
                  <a:lnTo>
                    <a:pt x="351" y="6868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7655" name="コンテンツ プレースホルダー 2"/>
          <p:cNvSpPr txBox="1">
            <a:spLocks/>
          </p:cNvSpPr>
          <p:nvPr/>
        </p:nvSpPr>
        <p:spPr bwMode="auto">
          <a:xfrm>
            <a:off x="698500" y="12954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補助金額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38200" y="2024063"/>
            <a:ext cx="8229600" cy="76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500"/>
              </a:lnSpc>
              <a:buFont typeface="Arial" pitchFamily="34" charset="0"/>
              <a:buNone/>
              <a:defRPr/>
            </a:pP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</a:t>
            </a:r>
            <a:r>
              <a:rPr kumimoji="1" lang="en-US" altLang="ja-JP" sz="3600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</a:t>
            </a:r>
            <a:r>
              <a:rPr kumimoji="1" lang="ja-JP" altLang="en-US" sz="32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（国際財団活動資金）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</a:t>
            </a:r>
            <a:r>
              <a:rPr kumimoji="1" lang="en-US" altLang="ja-JP" sz="3600" b="1" spc="-2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15,00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3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endParaRPr kumimoji="1" lang="en-US" altLang="ja-JP" sz="36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38200" y="2628900"/>
            <a:ext cx="7848600" cy="76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500"/>
              </a:lnSpc>
              <a:buFont typeface="Arial" pitchFamily="34" charset="0"/>
              <a:buNone/>
              <a:defRPr/>
            </a:pPr>
            <a:r>
              <a:rPr kumimoji="1" lang="en-US" altLang="ja-JP" sz="32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kumimoji="1" lang="en-US" altLang="ja-JP" sz="3200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</a:t>
            </a:r>
            <a:r>
              <a:rPr kumimoji="1" lang="ja-JP" altLang="en-US" sz="32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（地区財団活動資金）</a:t>
            </a:r>
            <a:endParaRPr kumimoji="1" lang="en-US" altLang="ja-JP" sz="36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7175" y="6172200"/>
            <a:ext cx="914400" cy="228600"/>
          </a:xfrm>
        </p:spPr>
        <p:txBody>
          <a:bodyPr anchor="t"/>
          <a:lstStyle/>
          <a:p>
            <a:pPr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立案にあたって（資金調達）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sp>
        <p:nvSpPr>
          <p:cNvPr id="22540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立案にあたっ</a:t>
            </a:r>
            <a:r>
              <a:rPr lang="ja-JP" altLang="en-US" sz="3600" b="1" spc="-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て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（資金調達）</a:t>
            </a:r>
            <a:endParaRPr kumimoji="1" lang="ja-JP" altLang="en-US" sz="36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3124200" y="3282950"/>
            <a:ext cx="5791200" cy="13827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4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</a:t>
            </a:r>
            <a:r>
              <a:rPr kumimoji="1" lang="en-US" altLang="ja-JP" sz="3600" b="1" spc="-2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en-US" altLang="ja-JP" sz="3600" b="1" spc="-2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000</a:t>
            </a:r>
            <a:r>
              <a:rPr kumimoji="1" lang="ja-JP" altLang="en-US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</a:t>
            </a:r>
            <a:r>
              <a:rPr kumimoji="1" lang="ja-JP" altLang="en-US" sz="3600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kumimoji="1" lang="ja-JP" altLang="en-US" sz="32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（代表提唱）</a:t>
            </a:r>
            <a:endParaRPr kumimoji="1" lang="en-US" altLang="ja-JP" sz="32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r">
              <a:lnSpc>
                <a:spcPts val="4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</a:t>
            </a:r>
            <a:r>
              <a:rPr kumimoji="1" lang="en-US" altLang="ja-JP" sz="3600" b="1" spc="-2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000</a:t>
            </a:r>
            <a:r>
              <a:rPr kumimoji="1" lang="ja-JP" altLang="en-US" sz="3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</a:t>
            </a:r>
            <a:r>
              <a:rPr kumimoji="1" lang="ja-JP" altLang="en-US" sz="3600" b="1" spc="-10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kumimoji="1" lang="ja-JP" altLang="en-US" sz="32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（共同提唱</a:t>
            </a:r>
            <a:r>
              <a:rPr kumimoji="1" lang="ja-JP" altLang="en-US" sz="32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32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r">
              <a:lnSpc>
                <a:spcPts val="4000"/>
              </a:lnSpc>
              <a:spcBef>
                <a:spcPts val="0"/>
              </a:spcBef>
              <a:buFont typeface="Arial" pitchFamily="34" charset="0"/>
              <a:buNone/>
              <a:defRPr/>
            </a:pPr>
            <a:endParaRPr kumimoji="1" lang="en-US" altLang="ja-JP" sz="32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r">
              <a:lnSpc>
                <a:spcPts val="4000"/>
              </a:lnSpc>
              <a:spcBef>
                <a:spcPts val="0"/>
              </a:spcBef>
              <a:buFont typeface="Arial" pitchFamily="34" charset="0"/>
              <a:buNone/>
              <a:defRPr/>
            </a:pPr>
            <a:endParaRPr kumimoji="1" lang="en-US" altLang="ja-JP" sz="36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661" name="コンテンツ プレースホルダー 2"/>
          <p:cNvSpPr txBox="1">
            <a:spLocks/>
          </p:cNvSpPr>
          <p:nvPr/>
        </p:nvSpPr>
        <p:spPr bwMode="auto">
          <a:xfrm>
            <a:off x="595313" y="4835525"/>
            <a:ext cx="4171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プロジェクト総額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4165600" y="5334000"/>
            <a:ext cx="4391025" cy="76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5500"/>
              </a:lnSpc>
              <a:buFont typeface="Arial" pitchFamily="34" charset="0"/>
              <a:buNone/>
              <a:defRPr/>
            </a:pP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</a:t>
            </a:r>
            <a:r>
              <a:rPr kumimoji="1" lang="en-US" altLang="ja-JP" sz="3600" b="1" spc="-2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000</a:t>
            </a:r>
            <a:r>
              <a:rPr kumimoji="1" lang="ja-JP" altLang="en-US" sz="3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endParaRPr kumimoji="1" lang="en-US" altLang="ja-JP" sz="36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69400" y="5943600"/>
            <a:ext cx="2362200" cy="685800"/>
          </a:xfrm>
        </p:spPr>
        <p:txBody>
          <a:bodyPr/>
          <a:lstStyle/>
          <a:p>
            <a:pPr marL="0" indent="0">
              <a:lnSpc>
                <a:spcPts val="8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</a:t>
            </a:r>
            <a:r>
              <a:rPr lang="ja-JP" altLang="en-US" sz="8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地域社会のニーズ</a:t>
            </a:r>
            <a:r>
              <a:rPr lang="ja-JP" altLang="en-US" sz="800" b="1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の強みの調査</a:t>
            </a:r>
            <a:endParaRPr lang="en-US" altLang="ja-JP" sz="800" b="1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8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現地で物資を調達する</a:t>
            </a:r>
            <a:endParaRPr lang="en-US" altLang="ja-JP" sz="800" dirty="0" smtClean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8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　現地の資金源を確保する</a:t>
            </a:r>
            <a:r>
              <a:rPr lang="ja-JP" altLang="en-US" sz="8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ja-JP" altLang="en-US" dirty="0"/>
          </a:p>
        </p:txBody>
      </p:sp>
      <p:grpSp>
        <p:nvGrpSpPr>
          <p:cNvPr id="28675" name="グループ化 13"/>
          <p:cNvGrpSpPr>
            <a:grpSpLocks/>
          </p:cNvGrpSpPr>
          <p:nvPr/>
        </p:nvGrpSpPr>
        <p:grpSpPr bwMode="auto">
          <a:xfrm>
            <a:off x="457200" y="4370388"/>
            <a:ext cx="8351838" cy="1055687"/>
            <a:chOff x="792163" y="4355400"/>
            <a:chExt cx="8351837" cy="1054800"/>
          </a:xfrm>
        </p:grpSpPr>
        <p:sp>
          <p:nvSpPr>
            <p:cNvPr id="9" name="正方形/長方形 8"/>
            <p:cNvSpPr>
              <a:spLocks noChangeArrowheads="1"/>
            </p:cNvSpPr>
            <p:nvPr/>
          </p:nvSpPr>
          <p:spPr bwMode="auto">
            <a:xfrm>
              <a:off x="1554163" y="4379192"/>
              <a:ext cx="7559674" cy="989768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正方形/長方形 5"/>
            <p:cNvSpPr>
              <a:spLocks/>
            </p:cNvSpPr>
            <p:nvPr/>
          </p:nvSpPr>
          <p:spPr bwMode="auto">
            <a:xfrm>
              <a:off x="792163" y="4355400"/>
              <a:ext cx="1219200" cy="1054800"/>
            </a:xfrm>
            <a:custGeom>
              <a:avLst/>
              <a:gdLst>
                <a:gd name="T0" fmla="*/ 0 w 1146736"/>
                <a:gd name="T1" fmla="*/ 0 h 990600"/>
                <a:gd name="T2" fmla="*/ 1292020 w 1146736"/>
                <a:gd name="T3" fmla="*/ 0 h 990600"/>
                <a:gd name="T4" fmla="*/ 1296243 w 1146736"/>
                <a:gd name="T5" fmla="*/ 411738 h 990600"/>
                <a:gd name="T6" fmla="*/ 1098897 w 1146736"/>
                <a:gd name="T7" fmla="*/ 538718 h 990600"/>
                <a:gd name="T8" fmla="*/ 1290611 w 1146736"/>
                <a:gd name="T9" fmla="*/ 677432 h 990600"/>
                <a:gd name="T10" fmla="*/ 1292020 w 1146736"/>
                <a:gd name="T11" fmla="*/ 1123161 h 990600"/>
                <a:gd name="T12" fmla="*/ 0 w 1146736"/>
                <a:gd name="T13" fmla="*/ 1123161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690" name="コンテンツ プレースホルダー 2"/>
            <p:cNvSpPr txBox="1">
              <a:spLocks/>
            </p:cNvSpPr>
            <p:nvPr/>
          </p:nvSpPr>
          <p:spPr bwMode="auto">
            <a:xfrm>
              <a:off x="2209800" y="4612575"/>
              <a:ext cx="6934200" cy="604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4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現地の資金源を確保する</a:t>
              </a:r>
              <a:endPara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8691" name="Picture 8" descr="C:\Users\vaio\Desktop\3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7275" y="4561474"/>
              <a:ext cx="625475" cy="6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6" name="グループ化 12"/>
          <p:cNvGrpSpPr>
            <a:grpSpLocks/>
          </p:cNvGrpSpPr>
          <p:nvPr/>
        </p:nvGrpSpPr>
        <p:grpSpPr bwMode="auto">
          <a:xfrm>
            <a:off x="457200" y="1524000"/>
            <a:ext cx="8656638" cy="1095375"/>
            <a:chOff x="792163" y="1524000"/>
            <a:chExt cx="8656637" cy="1095375"/>
          </a:xfrm>
        </p:grpSpPr>
        <p:sp>
          <p:nvSpPr>
            <p:cNvPr id="5" name="正方形/長方形 4"/>
            <p:cNvSpPr>
              <a:spLocks noChangeArrowheads="1"/>
            </p:cNvSpPr>
            <p:nvPr/>
          </p:nvSpPr>
          <p:spPr bwMode="auto">
            <a:xfrm>
              <a:off x="1554163" y="1547813"/>
              <a:ext cx="7559674" cy="990600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正方形/長方形 5"/>
            <p:cNvSpPr>
              <a:spLocks/>
            </p:cNvSpPr>
            <p:nvPr/>
          </p:nvSpPr>
          <p:spPr bwMode="auto">
            <a:xfrm>
              <a:off x="792163" y="1524000"/>
              <a:ext cx="1219200" cy="1052513"/>
            </a:xfrm>
            <a:custGeom>
              <a:avLst/>
              <a:gdLst>
                <a:gd name="T0" fmla="*/ 0 w 1146736"/>
                <a:gd name="T1" fmla="*/ 0 h 990600"/>
                <a:gd name="T2" fmla="*/ 1292020 w 1146736"/>
                <a:gd name="T3" fmla="*/ 0 h 990600"/>
                <a:gd name="T4" fmla="*/ 1296243 w 1146736"/>
                <a:gd name="T5" fmla="*/ 409955 h 990600"/>
                <a:gd name="T6" fmla="*/ 1098897 w 1146736"/>
                <a:gd name="T7" fmla="*/ 536384 h 990600"/>
                <a:gd name="T8" fmla="*/ 1290611 w 1146736"/>
                <a:gd name="T9" fmla="*/ 674498 h 990600"/>
                <a:gd name="T10" fmla="*/ 1292020 w 1146736"/>
                <a:gd name="T11" fmla="*/ 1118296 h 990600"/>
                <a:gd name="T12" fmla="*/ 0 w 1146736"/>
                <a:gd name="T13" fmla="*/ 1118296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686" name="コンテンツ プレースホルダー 2"/>
            <p:cNvSpPr txBox="1">
              <a:spLocks/>
            </p:cNvSpPr>
            <p:nvPr/>
          </p:nvSpPr>
          <p:spPr bwMode="auto">
            <a:xfrm>
              <a:off x="2209800" y="1681163"/>
              <a:ext cx="7239000" cy="938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地域社会のニーズの強みの調査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8687" name="Picture 9" descr="C:\Users\vaio\Desktop\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7275" y="1728788"/>
              <a:ext cx="625475" cy="627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7" name="グループ化 11"/>
          <p:cNvGrpSpPr>
            <a:grpSpLocks/>
          </p:cNvGrpSpPr>
          <p:nvPr/>
        </p:nvGrpSpPr>
        <p:grpSpPr bwMode="auto">
          <a:xfrm>
            <a:off x="457200" y="2963863"/>
            <a:ext cx="8351838" cy="1096962"/>
            <a:chOff x="792163" y="2949192"/>
            <a:chExt cx="8351837" cy="1096963"/>
          </a:xfrm>
        </p:grpSpPr>
        <p:sp>
          <p:nvSpPr>
            <p:cNvPr id="7" name="正方形/長方形 6"/>
            <p:cNvSpPr>
              <a:spLocks noChangeArrowheads="1"/>
            </p:cNvSpPr>
            <p:nvPr/>
          </p:nvSpPr>
          <p:spPr bwMode="auto">
            <a:xfrm>
              <a:off x="1554163" y="2976179"/>
              <a:ext cx="7559674" cy="990601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正方形/長方形 5"/>
            <p:cNvSpPr>
              <a:spLocks/>
            </p:cNvSpPr>
            <p:nvPr/>
          </p:nvSpPr>
          <p:spPr bwMode="auto">
            <a:xfrm>
              <a:off x="792163" y="2949192"/>
              <a:ext cx="1219200" cy="1054101"/>
            </a:xfrm>
            <a:custGeom>
              <a:avLst/>
              <a:gdLst>
                <a:gd name="T0" fmla="*/ 0 w 1146736"/>
                <a:gd name="T1" fmla="*/ 0 h 990600"/>
                <a:gd name="T2" fmla="*/ 1292020 w 1146736"/>
                <a:gd name="T3" fmla="*/ 0 h 990600"/>
                <a:gd name="T4" fmla="*/ 1296243 w 1146736"/>
                <a:gd name="T5" fmla="*/ 411193 h 990600"/>
                <a:gd name="T6" fmla="*/ 1098897 w 1146736"/>
                <a:gd name="T7" fmla="*/ 538004 h 990600"/>
                <a:gd name="T8" fmla="*/ 1290611 w 1146736"/>
                <a:gd name="T9" fmla="*/ 676534 h 990600"/>
                <a:gd name="T10" fmla="*/ 1292020 w 1146736"/>
                <a:gd name="T11" fmla="*/ 1121673 h 990600"/>
                <a:gd name="T12" fmla="*/ 0 w 1146736"/>
                <a:gd name="T13" fmla="*/ 1121673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682" name="コンテンツ プレースホルダー 2"/>
            <p:cNvSpPr txBox="1">
              <a:spLocks/>
            </p:cNvSpPr>
            <p:nvPr/>
          </p:nvSpPr>
          <p:spPr bwMode="auto">
            <a:xfrm>
              <a:off x="2209800" y="3109530"/>
              <a:ext cx="6934200" cy="936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現地で物資を調達する</a:t>
              </a:r>
              <a:endPara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8683" name="Picture 10" descr="C:\Users\vaio\Desktop\2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7275" y="3166680"/>
              <a:ext cx="625475" cy="62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525000" y="5715000"/>
            <a:ext cx="890588" cy="152400"/>
          </a:xfrm>
        </p:spPr>
        <p:txBody>
          <a:bodyPr anchor="t"/>
          <a:lstStyle/>
          <a:p>
            <a:pPr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立案にあたって（</a:t>
            </a:r>
            <a:r>
              <a:rPr lang="en-US" altLang="ja-JP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6</a:t>
            </a:r>
            <a:r>
              <a:rPr lang="ja-JP" altLang="en-US" sz="800" dirty="0" err="1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つの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ポイント ①）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sp>
        <p:nvSpPr>
          <p:cNvPr id="28679" name="タイトル 1"/>
          <p:cNvSpPr txBox="1">
            <a:spLocks/>
          </p:cNvSpPr>
          <p:nvPr/>
        </p:nvSpPr>
        <p:spPr bwMode="auto">
          <a:xfrm>
            <a:off x="381000" y="460375"/>
            <a:ext cx="87630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立案にあたって ー</a:t>
            </a:r>
            <a:r>
              <a:rPr lang="en-US" altLang="ja-JP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つのポイント ①ー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69400" y="5943600"/>
            <a:ext cx="2362200" cy="685800"/>
          </a:xfrm>
        </p:spPr>
        <p:txBody>
          <a:bodyPr/>
          <a:lstStyle/>
          <a:p>
            <a:pPr marL="0" indent="0">
              <a:lnSpc>
                <a:spcPts val="8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　研修・教育・呼びかけを行う</a:t>
            </a:r>
            <a:endParaRPr lang="en-US" altLang="ja-JP" sz="800" b="1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8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　受益者にも参加して貰う</a:t>
            </a:r>
            <a:endParaRPr lang="en-US" altLang="ja-JP" sz="800" dirty="0" smtClean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8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　モニタリングと評価を欠かさない</a:t>
            </a:r>
            <a:endParaRPr lang="en-US" altLang="ja-JP" sz="800" b="1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494838" y="5715000"/>
            <a:ext cx="890587" cy="152400"/>
          </a:xfrm>
        </p:spPr>
        <p:txBody>
          <a:bodyPr anchor="t"/>
          <a:lstStyle/>
          <a:p>
            <a:pPr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立案にあたって（</a:t>
            </a:r>
            <a:r>
              <a:rPr lang="en-US" altLang="ja-JP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6</a:t>
            </a:r>
            <a:r>
              <a:rPr lang="ja-JP" altLang="en-US" sz="800" dirty="0" err="1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つの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ポイント ②）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sp>
        <p:nvSpPr>
          <p:cNvPr id="29700" name="タイトル 1"/>
          <p:cNvSpPr txBox="1">
            <a:spLocks/>
          </p:cNvSpPr>
          <p:nvPr/>
        </p:nvSpPr>
        <p:spPr bwMode="auto">
          <a:xfrm>
            <a:off x="381000" y="42545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立案にあたって ー</a:t>
            </a:r>
            <a:r>
              <a:rPr lang="en-US" altLang="ja-JP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つのポイント ②ー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9701" name="グループ化 13"/>
          <p:cNvGrpSpPr>
            <a:grpSpLocks/>
          </p:cNvGrpSpPr>
          <p:nvPr/>
        </p:nvGrpSpPr>
        <p:grpSpPr bwMode="auto">
          <a:xfrm>
            <a:off x="457200" y="4370388"/>
            <a:ext cx="8686800" cy="1090612"/>
            <a:chOff x="457200" y="4370400"/>
            <a:chExt cx="8686799" cy="1090012"/>
          </a:xfrm>
        </p:grpSpPr>
        <p:sp>
          <p:nvSpPr>
            <p:cNvPr id="9" name="正方形/長方形 8"/>
            <p:cNvSpPr>
              <a:spLocks noChangeArrowheads="1"/>
            </p:cNvSpPr>
            <p:nvPr/>
          </p:nvSpPr>
          <p:spPr bwMode="auto">
            <a:xfrm>
              <a:off x="1219200" y="4394199"/>
              <a:ext cx="7559674" cy="990055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正方形/長方形 5"/>
            <p:cNvSpPr>
              <a:spLocks/>
            </p:cNvSpPr>
            <p:nvPr/>
          </p:nvSpPr>
          <p:spPr bwMode="auto">
            <a:xfrm>
              <a:off x="457200" y="4370400"/>
              <a:ext cx="1219200" cy="1055106"/>
            </a:xfrm>
            <a:custGeom>
              <a:avLst/>
              <a:gdLst>
                <a:gd name="T0" fmla="*/ 0 w 1146736"/>
                <a:gd name="T1" fmla="*/ 0 h 990600"/>
                <a:gd name="T2" fmla="*/ 1292020 w 1146736"/>
                <a:gd name="T3" fmla="*/ 0 h 990600"/>
                <a:gd name="T4" fmla="*/ 1296243 w 1146736"/>
                <a:gd name="T5" fmla="*/ 411977 h 990600"/>
                <a:gd name="T6" fmla="*/ 1098897 w 1146736"/>
                <a:gd name="T7" fmla="*/ 539031 h 990600"/>
                <a:gd name="T8" fmla="*/ 1290611 w 1146736"/>
                <a:gd name="T9" fmla="*/ 677825 h 990600"/>
                <a:gd name="T10" fmla="*/ 1292020 w 1146736"/>
                <a:gd name="T11" fmla="*/ 1123813 h 990600"/>
                <a:gd name="T12" fmla="*/ 0 w 1146736"/>
                <a:gd name="T13" fmla="*/ 1123813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714" name="コンテンツ プレースホルダー 2"/>
            <p:cNvSpPr txBox="1">
              <a:spLocks/>
            </p:cNvSpPr>
            <p:nvPr/>
          </p:nvSpPr>
          <p:spPr bwMode="auto">
            <a:xfrm>
              <a:off x="1874836" y="4470412"/>
              <a:ext cx="7269163" cy="99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モニタリングと評価を欠かさない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9715" name="Picture 2" descr="C:\Users\vaio\Desktop\6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9638" y="4569103"/>
              <a:ext cx="626400" cy="640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702" name="グループ化 10"/>
          <p:cNvGrpSpPr>
            <a:grpSpLocks/>
          </p:cNvGrpSpPr>
          <p:nvPr/>
        </p:nvGrpSpPr>
        <p:grpSpPr bwMode="auto">
          <a:xfrm>
            <a:off x="457200" y="1522413"/>
            <a:ext cx="8351838" cy="1095375"/>
            <a:chOff x="792163" y="1524000"/>
            <a:chExt cx="8351837" cy="1095375"/>
          </a:xfrm>
        </p:grpSpPr>
        <p:sp>
          <p:nvSpPr>
            <p:cNvPr id="5" name="正方形/長方形 4"/>
            <p:cNvSpPr>
              <a:spLocks noChangeArrowheads="1"/>
            </p:cNvSpPr>
            <p:nvPr/>
          </p:nvSpPr>
          <p:spPr bwMode="auto">
            <a:xfrm>
              <a:off x="1554163" y="1547812"/>
              <a:ext cx="7559674" cy="990600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正方形/長方形 5"/>
            <p:cNvSpPr>
              <a:spLocks/>
            </p:cNvSpPr>
            <p:nvPr/>
          </p:nvSpPr>
          <p:spPr bwMode="auto">
            <a:xfrm>
              <a:off x="792163" y="1524000"/>
              <a:ext cx="1219200" cy="1052512"/>
            </a:xfrm>
            <a:custGeom>
              <a:avLst/>
              <a:gdLst>
                <a:gd name="T0" fmla="*/ 0 w 1146736"/>
                <a:gd name="T1" fmla="*/ 0 h 990600"/>
                <a:gd name="T2" fmla="*/ 1292020 w 1146736"/>
                <a:gd name="T3" fmla="*/ 0 h 990600"/>
                <a:gd name="T4" fmla="*/ 1296243 w 1146736"/>
                <a:gd name="T5" fmla="*/ 409954 h 990600"/>
                <a:gd name="T6" fmla="*/ 1098897 w 1146736"/>
                <a:gd name="T7" fmla="*/ 536384 h 990600"/>
                <a:gd name="T8" fmla="*/ 1290611 w 1146736"/>
                <a:gd name="T9" fmla="*/ 674496 h 990600"/>
                <a:gd name="T10" fmla="*/ 1292020 w 1146736"/>
                <a:gd name="T11" fmla="*/ 1118293 h 990600"/>
                <a:gd name="T12" fmla="*/ 0 w 1146736"/>
                <a:gd name="T13" fmla="*/ 1118293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710" name="コンテンツ プレースホルダー 2"/>
            <p:cNvSpPr txBox="1">
              <a:spLocks/>
            </p:cNvSpPr>
            <p:nvPr/>
          </p:nvSpPr>
          <p:spPr bwMode="auto">
            <a:xfrm>
              <a:off x="2209800" y="1681163"/>
              <a:ext cx="6934200" cy="938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研修・教育・呼びかけを行う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9711" name="Picture 3" descr="C:\Users\vaio\Desktop\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34601" y="1714907"/>
              <a:ext cx="626400" cy="640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703" name="グループ化 11"/>
          <p:cNvGrpSpPr>
            <a:grpSpLocks/>
          </p:cNvGrpSpPr>
          <p:nvPr/>
        </p:nvGrpSpPr>
        <p:grpSpPr bwMode="auto">
          <a:xfrm>
            <a:off x="457200" y="2967038"/>
            <a:ext cx="8351838" cy="1066800"/>
            <a:chOff x="792163" y="2990180"/>
            <a:chExt cx="8351837" cy="1066800"/>
          </a:xfrm>
        </p:grpSpPr>
        <p:sp>
          <p:nvSpPr>
            <p:cNvPr id="7" name="正方形/長方形 6"/>
            <p:cNvSpPr>
              <a:spLocks noChangeArrowheads="1"/>
            </p:cNvSpPr>
            <p:nvPr/>
          </p:nvSpPr>
          <p:spPr bwMode="auto">
            <a:xfrm>
              <a:off x="1554163" y="3017167"/>
              <a:ext cx="7559674" cy="990600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正方形/長方形 5"/>
            <p:cNvSpPr>
              <a:spLocks/>
            </p:cNvSpPr>
            <p:nvPr/>
          </p:nvSpPr>
          <p:spPr bwMode="auto">
            <a:xfrm>
              <a:off x="792163" y="2990180"/>
              <a:ext cx="1219200" cy="1054100"/>
            </a:xfrm>
            <a:custGeom>
              <a:avLst/>
              <a:gdLst>
                <a:gd name="T0" fmla="*/ 0 w 1146736"/>
                <a:gd name="T1" fmla="*/ 0 h 990600"/>
                <a:gd name="T2" fmla="*/ 1292020 w 1146736"/>
                <a:gd name="T3" fmla="*/ 0 h 990600"/>
                <a:gd name="T4" fmla="*/ 1296243 w 1146736"/>
                <a:gd name="T5" fmla="*/ 411192 h 990600"/>
                <a:gd name="T6" fmla="*/ 1098897 w 1146736"/>
                <a:gd name="T7" fmla="*/ 538003 h 990600"/>
                <a:gd name="T8" fmla="*/ 1290611 w 1146736"/>
                <a:gd name="T9" fmla="*/ 676533 h 990600"/>
                <a:gd name="T10" fmla="*/ 1292020 w 1146736"/>
                <a:gd name="T11" fmla="*/ 1121671 h 990600"/>
                <a:gd name="T12" fmla="*/ 0 w 1146736"/>
                <a:gd name="T13" fmla="*/ 1121671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706" name="コンテンツ プレースホルダー 2"/>
            <p:cNvSpPr txBox="1">
              <a:spLocks/>
            </p:cNvSpPr>
            <p:nvPr/>
          </p:nvSpPr>
          <p:spPr bwMode="auto">
            <a:xfrm>
              <a:off x="2209800" y="3120355"/>
              <a:ext cx="6934200" cy="936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受益者にも参加してもらう</a:t>
              </a:r>
              <a:endPara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9707" name="Picture 4" descr="C:\Users\vaio\Desktop\5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34601" y="3185779"/>
              <a:ext cx="626400" cy="640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0" y="6324600"/>
            <a:ext cx="2254250" cy="533400"/>
          </a:xfrm>
        </p:spPr>
        <p:txBody>
          <a:bodyPr/>
          <a:lstStyle/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中間報告書</a:t>
            </a:r>
            <a:endParaRPr lang="en-US" altLang="ja-JP" sz="800" dirty="0" smtClean="0">
              <a:solidFill>
                <a:schemeClr val="bg1">
                  <a:lumMod val="7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補助金受領後</a:t>
            </a:r>
            <a:r>
              <a:rPr lang="en-US" altLang="ja-JP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ヶ月以内</a:t>
            </a:r>
            <a:r>
              <a:rPr lang="ja-JP" altLang="en-US" sz="8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（その後</a:t>
            </a:r>
            <a:r>
              <a:rPr lang="en-US" altLang="ja-JP" sz="8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8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ヶ月毎）</a:t>
            </a:r>
            <a:endParaRPr lang="en-US" altLang="ja-JP" sz="8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最終報告書</a:t>
            </a:r>
            <a:endParaRPr lang="en-US" altLang="ja-JP" sz="800" dirty="0">
              <a:solidFill>
                <a:schemeClr val="bg1">
                  <a:lumMod val="7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プロジェクト</a:t>
            </a:r>
            <a:r>
              <a:rPr lang="ja-JP" altLang="en-US" sz="8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完了後</a:t>
            </a:r>
            <a:r>
              <a:rPr lang="en-US" altLang="ja-JP" sz="8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8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ヶ月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144000" y="5486400"/>
            <a:ext cx="457200" cy="228600"/>
          </a:xfrm>
        </p:spPr>
        <p:txBody>
          <a:bodyPr/>
          <a:lstStyle/>
          <a:p>
            <a:pPr algn="l"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報告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sp>
        <p:nvSpPr>
          <p:cNvPr id="30724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報告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0725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198438" y="1828800"/>
            <a:ext cx="9906001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6" name="グループ化 7"/>
          <p:cNvGrpSpPr>
            <a:grpSpLocks/>
          </p:cNvGrpSpPr>
          <p:nvPr/>
        </p:nvGrpSpPr>
        <p:grpSpPr bwMode="auto">
          <a:xfrm>
            <a:off x="407988" y="1425575"/>
            <a:ext cx="8431212" cy="2232025"/>
            <a:chOff x="407988" y="1425575"/>
            <a:chExt cx="8431212" cy="2232025"/>
          </a:xfrm>
        </p:grpSpPr>
        <p:sp>
          <p:nvSpPr>
            <p:cNvPr id="5" name="正方形/長方形 8"/>
            <p:cNvSpPr>
              <a:spLocks/>
            </p:cNvSpPr>
            <p:nvPr/>
          </p:nvSpPr>
          <p:spPr bwMode="auto">
            <a:xfrm>
              <a:off x="417513" y="1517650"/>
              <a:ext cx="649287" cy="1036638"/>
            </a:xfrm>
            <a:custGeom>
              <a:avLst/>
              <a:gdLst>
                <a:gd name="T0" fmla="*/ 0 w 648950"/>
                <a:gd name="T1" fmla="*/ 0 h 1036674"/>
                <a:gd name="T2" fmla="*/ 638981 w 648950"/>
                <a:gd name="T3" fmla="*/ 95687 h 1036674"/>
                <a:gd name="T4" fmla="*/ 649624 w 648950"/>
                <a:gd name="T5" fmla="*/ 1036602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85800" y="1425575"/>
              <a:ext cx="8153400" cy="2232025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7" name="角丸四角形 3"/>
            <p:cNvSpPr>
              <a:spLocks/>
            </p:cNvSpPr>
            <p:nvPr/>
          </p:nvSpPr>
          <p:spPr bwMode="auto">
            <a:xfrm>
              <a:off x="407988" y="1517650"/>
              <a:ext cx="3670300" cy="685800"/>
            </a:xfrm>
            <a:custGeom>
              <a:avLst/>
              <a:gdLst>
                <a:gd name="T0" fmla="*/ 0 w 3669730"/>
                <a:gd name="T1" fmla="*/ 681699 h 685800"/>
                <a:gd name="T2" fmla="*/ 4102 w 3669730"/>
                <a:gd name="T3" fmla="*/ 0 h 685800"/>
                <a:gd name="T4" fmla="*/ 3327864 w 3669730"/>
                <a:gd name="T5" fmla="*/ 0 h 685800"/>
                <a:gd name="T6" fmla="*/ 3670870 w 3669730"/>
                <a:gd name="T7" fmla="*/ 342900 h 685800"/>
                <a:gd name="T8" fmla="*/ 3670870 w 3669730"/>
                <a:gd name="T9" fmla="*/ 342900 h 685800"/>
                <a:gd name="T10" fmla="*/ 3327864 w 3669730"/>
                <a:gd name="T11" fmla="*/ 685800 h 685800"/>
                <a:gd name="T12" fmla="*/ 0 w 3669730"/>
                <a:gd name="T13" fmla="*/ 681699 h 6858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69730" h="685800">
                  <a:moveTo>
                    <a:pt x="0" y="681699"/>
                  </a:moveTo>
                  <a:cubicBezTo>
                    <a:pt x="5907" y="684357"/>
                    <a:pt x="-626" y="231258"/>
                    <a:pt x="4100" y="0"/>
                  </a:cubicBezTo>
                  <a:lnTo>
                    <a:pt x="3326830" y="0"/>
                  </a:lnTo>
                  <a:cubicBezTo>
                    <a:pt x="3516208" y="0"/>
                    <a:pt x="3669730" y="153522"/>
                    <a:pt x="3669730" y="342900"/>
                  </a:cubicBezTo>
                  <a:cubicBezTo>
                    <a:pt x="3669730" y="532278"/>
                    <a:pt x="3516208" y="685800"/>
                    <a:pt x="3326830" y="685800"/>
                  </a:cubicBezTo>
                  <a:lnTo>
                    <a:pt x="0" y="6816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0727" name="コンテンツ プレースホルダー 2"/>
          <p:cNvSpPr txBox="1">
            <a:spLocks/>
          </p:cNvSpPr>
          <p:nvPr/>
        </p:nvSpPr>
        <p:spPr bwMode="auto">
          <a:xfrm>
            <a:off x="698500" y="1474788"/>
            <a:ext cx="372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中間報告書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28" name="コンテンツ プレースホルダー 2"/>
          <p:cNvSpPr txBox="1">
            <a:spLocks/>
          </p:cNvSpPr>
          <p:nvPr/>
        </p:nvSpPr>
        <p:spPr bwMode="auto">
          <a:xfrm>
            <a:off x="1941513" y="2235200"/>
            <a:ext cx="56657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補助金受領後</a:t>
            </a:r>
            <a:r>
              <a: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ヶ月以内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29" name="コンテンツ プレースホルダー 2"/>
          <p:cNvSpPr txBox="1">
            <a:spLocks/>
          </p:cNvSpPr>
          <p:nvPr/>
        </p:nvSpPr>
        <p:spPr bwMode="auto">
          <a:xfrm>
            <a:off x="2662238" y="2770188"/>
            <a:ext cx="4224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（その後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ヶ月毎）</a:t>
            </a:r>
            <a:endParaRPr kumimoji="1" lang="en-US" altLang="ja-JP" sz="30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0730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212725" y="4114800"/>
            <a:ext cx="9906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31" name="グループ化 8"/>
          <p:cNvGrpSpPr>
            <a:grpSpLocks/>
          </p:cNvGrpSpPr>
          <p:nvPr/>
        </p:nvGrpSpPr>
        <p:grpSpPr bwMode="auto">
          <a:xfrm>
            <a:off x="384175" y="4114800"/>
            <a:ext cx="8429625" cy="1828800"/>
            <a:chOff x="384175" y="4114800"/>
            <a:chExt cx="8429625" cy="1828800"/>
          </a:xfrm>
        </p:grpSpPr>
        <p:sp>
          <p:nvSpPr>
            <p:cNvPr id="13" name="正方形/長方形 8"/>
            <p:cNvSpPr>
              <a:spLocks/>
            </p:cNvSpPr>
            <p:nvPr/>
          </p:nvSpPr>
          <p:spPr bwMode="auto">
            <a:xfrm>
              <a:off x="393700" y="4206875"/>
              <a:ext cx="647700" cy="1036638"/>
            </a:xfrm>
            <a:custGeom>
              <a:avLst/>
              <a:gdLst>
                <a:gd name="T0" fmla="*/ 0 w 648950"/>
                <a:gd name="T1" fmla="*/ 0 h 1036674"/>
                <a:gd name="T2" fmla="*/ 635861 w 648950"/>
                <a:gd name="T3" fmla="*/ 95687 h 1036674"/>
                <a:gd name="T4" fmla="*/ 646452 w 648950"/>
                <a:gd name="T5" fmla="*/ 1036602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60400" y="4114800"/>
              <a:ext cx="8153400" cy="1828800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15" name="角丸四角形 3"/>
            <p:cNvSpPr>
              <a:spLocks/>
            </p:cNvSpPr>
            <p:nvPr/>
          </p:nvSpPr>
          <p:spPr bwMode="auto">
            <a:xfrm>
              <a:off x="384175" y="4206875"/>
              <a:ext cx="3668713" cy="685800"/>
            </a:xfrm>
            <a:custGeom>
              <a:avLst/>
              <a:gdLst>
                <a:gd name="T0" fmla="*/ 0 w 3669730"/>
                <a:gd name="T1" fmla="*/ 681699 h 685800"/>
                <a:gd name="T2" fmla="*/ 4098 w 3669730"/>
                <a:gd name="T3" fmla="*/ 0 h 685800"/>
                <a:gd name="T4" fmla="*/ 3324986 w 3669730"/>
                <a:gd name="T5" fmla="*/ 0 h 685800"/>
                <a:gd name="T6" fmla="*/ 3667696 w 3669730"/>
                <a:gd name="T7" fmla="*/ 342900 h 685800"/>
                <a:gd name="T8" fmla="*/ 3667696 w 3669730"/>
                <a:gd name="T9" fmla="*/ 342900 h 685800"/>
                <a:gd name="T10" fmla="*/ 3324986 w 3669730"/>
                <a:gd name="T11" fmla="*/ 685800 h 685800"/>
                <a:gd name="T12" fmla="*/ 0 w 3669730"/>
                <a:gd name="T13" fmla="*/ 681699 h 6858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69730" h="685800">
                  <a:moveTo>
                    <a:pt x="0" y="681699"/>
                  </a:moveTo>
                  <a:cubicBezTo>
                    <a:pt x="5907" y="684357"/>
                    <a:pt x="-626" y="231258"/>
                    <a:pt x="4100" y="0"/>
                  </a:cubicBezTo>
                  <a:lnTo>
                    <a:pt x="3326830" y="0"/>
                  </a:lnTo>
                  <a:cubicBezTo>
                    <a:pt x="3516208" y="0"/>
                    <a:pt x="3669730" y="153522"/>
                    <a:pt x="3669730" y="342900"/>
                  </a:cubicBezTo>
                  <a:cubicBezTo>
                    <a:pt x="3669730" y="532278"/>
                    <a:pt x="3516208" y="685800"/>
                    <a:pt x="3326830" y="685800"/>
                  </a:cubicBezTo>
                  <a:lnTo>
                    <a:pt x="0" y="6816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0732" name="コンテンツ プレースホルダー 2"/>
          <p:cNvSpPr txBox="1">
            <a:spLocks/>
          </p:cNvSpPr>
          <p:nvPr/>
        </p:nvSpPr>
        <p:spPr bwMode="auto">
          <a:xfrm>
            <a:off x="673100" y="4164013"/>
            <a:ext cx="372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最終報告書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33" name="コンテンツ プレースホルダー 2"/>
          <p:cNvSpPr txBox="1">
            <a:spLocks/>
          </p:cNvSpPr>
          <p:nvPr/>
        </p:nvSpPr>
        <p:spPr bwMode="auto">
          <a:xfrm>
            <a:off x="660400" y="50292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プロジェクト完了後</a:t>
            </a:r>
            <a:r>
              <a: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ヶ月以内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212725" y="4221163"/>
            <a:ext cx="9906000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198438" y="1660525"/>
            <a:ext cx="9906001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タイトル 2"/>
          <p:cNvSpPr>
            <a:spLocks noGrp="1"/>
          </p:cNvSpPr>
          <p:nvPr>
            <p:ph type="title"/>
          </p:nvPr>
        </p:nvSpPr>
        <p:spPr bwMode="auto">
          <a:xfrm>
            <a:off x="9144000" y="5762625"/>
            <a:ext cx="1243013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補助金（</a:t>
            </a:r>
            <a:r>
              <a:rPr kumimoji="0"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DDF</a:t>
            </a:r>
            <a:r>
              <a:rPr kumimoji="0"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）配分実績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</a:b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2013-14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年度</a:t>
            </a: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sp>
        <p:nvSpPr>
          <p:cNvPr id="25605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</a:t>
            </a:r>
            <a:r>
              <a:rPr lang="ja-JP" altLang="en-US" sz="3600" b="1" spc="-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金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DDF</a:t>
            </a:r>
            <a:r>
              <a:rPr lang="ja-JP" altLang="en-US" sz="3600" b="1" spc="-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配分実績</a:t>
            </a:r>
            <a:endParaRPr kumimoji="1" lang="ja-JP" altLang="en-US" sz="36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1750" name="グループ化 1"/>
          <p:cNvGrpSpPr>
            <a:grpSpLocks/>
          </p:cNvGrpSpPr>
          <p:nvPr/>
        </p:nvGrpSpPr>
        <p:grpSpPr bwMode="auto">
          <a:xfrm>
            <a:off x="407988" y="1246188"/>
            <a:ext cx="8431212" cy="2232025"/>
            <a:chOff x="407988" y="1246188"/>
            <a:chExt cx="8431212" cy="2232025"/>
          </a:xfrm>
        </p:grpSpPr>
        <p:sp>
          <p:nvSpPr>
            <p:cNvPr id="5" name="正方形/長方形 8"/>
            <p:cNvSpPr>
              <a:spLocks/>
            </p:cNvSpPr>
            <p:nvPr/>
          </p:nvSpPr>
          <p:spPr bwMode="auto">
            <a:xfrm>
              <a:off x="417513" y="1338263"/>
              <a:ext cx="649287" cy="1036637"/>
            </a:xfrm>
            <a:custGeom>
              <a:avLst/>
              <a:gdLst>
                <a:gd name="T0" fmla="*/ 0 w 648950"/>
                <a:gd name="T1" fmla="*/ 0 h 1036674"/>
                <a:gd name="T2" fmla="*/ 638981 w 648950"/>
                <a:gd name="T3" fmla="*/ 95687 h 1036674"/>
                <a:gd name="T4" fmla="*/ 649624 w 648950"/>
                <a:gd name="T5" fmla="*/ 1036600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85800" y="1246188"/>
              <a:ext cx="8153400" cy="2232025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7" name="角丸四角形 3"/>
            <p:cNvSpPr>
              <a:spLocks/>
            </p:cNvSpPr>
            <p:nvPr/>
          </p:nvSpPr>
          <p:spPr bwMode="auto">
            <a:xfrm>
              <a:off x="407988" y="1338263"/>
              <a:ext cx="3670300" cy="685800"/>
            </a:xfrm>
            <a:custGeom>
              <a:avLst/>
              <a:gdLst>
                <a:gd name="T0" fmla="*/ 0 w 3669730"/>
                <a:gd name="T1" fmla="*/ 681699 h 685800"/>
                <a:gd name="T2" fmla="*/ 4102 w 3669730"/>
                <a:gd name="T3" fmla="*/ 0 h 685800"/>
                <a:gd name="T4" fmla="*/ 3327864 w 3669730"/>
                <a:gd name="T5" fmla="*/ 0 h 685800"/>
                <a:gd name="T6" fmla="*/ 3670870 w 3669730"/>
                <a:gd name="T7" fmla="*/ 342900 h 685800"/>
                <a:gd name="T8" fmla="*/ 3670870 w 3669730"/>
                <a:gd name="T9" fmla="*/ 342900 h 685800"/>
                <a:gd name="T10" fmla="*/ 3327864 w 3669730"/>
                <a:gd name="T11" fmla="*/ 685800 h 685800"/>
                <a:gd name="T12" fmla="*/ 0 w 3669730"/>
                <a:gd name="T13" fmla="*/ 681699 h 6858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69730" h="685800">
                  <a:moveTo>
                    <a:pt x="0" y="681699"/>
                  </a:moveTo>
                  <a:cubicBezTo>
                    <a:pt x="5907" y="684357"/>
                    <a:pt x="-626" y="231258"/>
                    <a:pt x="4100" y="0"/>
                  </a:cubicBezTo>
                  <a:lnTo>
                    <a:pt x="3326830" y="0"/>
                  </a:lnTo>
                  <a:cubicBezTo>
                    <a:pt x="3516208" y="0"/>
                    <a:pt x="3669730" y="153522"/>
                    <a:pt x="3669730" y="342900"/>
                  </a:cubicBezTo>
                  <a:cubicBezTo>
                    <a:pt x="3669730" y="532278"/>
                    <a:pt x="3516208" y="685800"/>
                    <a:pt x="3326830" y="685800"/>
                  </a:cubicBezTo>
                  <a:lnTo>
                    <a:pt x="0" y="6816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1751" name="コンテンツ プレースホルダー 2"/>
          <p:cNvSpPr txBox="1">
            <a:spLocks/>
          </p:cNvSpPr>
          <p:nvPr/>
        </p:nvSpPr>
        <p:spPr bwMode="auto">
          <a:xfrm>
            <a:off x="698500" y="1295400"/>
            <a:ext cx="372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2013-14</a:t>
            </a: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752" name="コンテンツ プレースホルダー 13"/>
          <p:cNvSpPr>
            <a:spLocks noGrp="1"/>
          </p:cNvSpPr>
          <p:nvPr>
            <p:ph idx="1"/>
          </p:nvPr>
        </p:nvSpPr>
        <p:spPr bwMode="auto">
          <a:xfrm>
            <a:off x="9151938" y="6070600"/>
            <a:ext cx="2201862" cy="868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 人道奉仕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13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件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$202,387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 奨学金　　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件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  75,700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2014-15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年度　　承認見込含む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 人道奉仕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 6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件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  68,000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 奨学金　　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件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$  50,000</a:t>
            </a: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grpSp>
        <p:nvGrpSpPr>
          <p:cNvPr id="31753" name="グループ化 9"/>
          <p:cNvGrpSpPr>
            <a:grpSpLocks/>
          </p:cNvGrpSpPr>
          <p:nvPr/>
        </p:nvGrpSpPr>
        <p:grpSpPr bwMode="auto">
          <a:xfrm>
            <a:off x="384175" y="3810000"/>
            <a:ext cx="8429625" cy="2232025"/>
            <a:chOff x="384175" y="3810000"/>
            <a:chExt cx="8429625" cy="2232025"/>
          </a:xfrm>
        </p:grpSpPr>
        <p:sp>
          <p:nvSpPr>
            <p:cNvPr id="15" name="正方形/長方形 8"/>
            <p:cNvSpPr>
              <a:spLocks/>
            </p:cNvSpPr>
            <p:nvPr/>
          </p:nvSpPr>
          <p:spPr bwMode="auto">
            <a:xfrm>
              <a:off x="393700" y="3902075"/>
              <a:ext cx="647700" cy="1036638"/>
            </a:xfrm>
            <a:custGeom>
              <a:avLst/>
              <a:gdLst>
                <a:gd name="T0" fmla="*/ 0 w 648950"/>
                <a:gd name="T1" fmla="*/ 0 h 1036674"/>
                <a:gd name="T2" fmla="*/ 635861 w 648950"/>
                <a:gd name="T3" fmla="*/ 95687 h 1036674"/>
                <a:gd name="T4" fmla="*/ 646452 w 648950"/>
                <a:gd name="T5" fmla="*/ 1036602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60400" y="3810000"/>
              <a:ext cx="8153400" cy="2232025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17" name="角丸四角形 3"/>
            <p:cNvSpPr>
              <a:spLocks/>
            </p:cNvSpPr>
            <p:nvPr/>
          </p:nvSpPr>
          <p:spPr bwMode="auto">
            <a:xfrm>
              <a:off x="384175" y="3902075"/>
              <a:ext cx="3668713" cy="685800"/>
            </a:xfrm>
            <a:custGeom>
              <a:avLst/>
              <a:gdLst>
                <a:gd name="T0" fmla="*/ 0 w 3669730"/>
                <a:gd name="T1" fmla="*/ 681699 h 685800"/>
                <a:gd name="T2" fmla="*/ 4098 w 3669730"/>
                <a:gd name="T3" fmla="*/ 0 h 685800"/>
                <a:gd name="T4" fmla="*/ 3324986 w 3669730"/>
                <a:gd name="T5" fmla="*/ 0 h 685800"/>
                <a:gd name="T6" fmla="*/ 3667696 w 3669730"/>
                <a:gd name="T7" fmla="*/ 342900 h 685800"/>
                <a:gd name="T8" fmla="*/ 3667696 w 3669730"/>
                <a:gd name="T9" fmla="*/ 342900 h 685800"/>
                <a:gd name="T10" fmla="*/ 3324986 w 3669730"/>
                <a:gd name="T11" fmla="*/ 685800 h 685800"/>
                <a:gd name="T12" fmla="*/ 0 w 3669730"/>
                <a:gd name="T13" fmla="*/ 681699 h 6858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69730" h="685800">
                  <a:moveTo>
                    <a:pt x="0" y="681699"/>
                  </a:moveTo>
                  <a:cubicBezTo>
                    <a:pt x="5907" y="684357"/>
                    <a:pt x="-626" y="231258"/>
                    <a:pt x="4100" y="0"/>
                  </a:cubicBezTo>
                  <a:lnTo>
                    <a:pt x="3326830" y="0"/>
                  </a:lnTo>
                  <a:cubicBezTo>
                    <a:pt x="3516208" y="0"/>
                    <a:pt x="3669730" y="153522"/>
                    <a:pt x="3669730" y="342900"/>
                  </a:cubicBezTo>
                  <a:cubicBezTo>
                    <a:pt x="3669730" y="532278"/>
                    <a:pt x="3516208" y="685800"/>
                    <a:pt x="3326830" y="685800"/>
                  </a:cubicBezTo>
                  <a:lnTo>
                    <a:pt x="0" y="6816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1754" name="コンテンツ プレースホルダー 2"/>
          <p:cNvSpPr txBox="1">
            <a:spLocks/>
          </p:cNvSpPr>
          <p:nvPr/>
        </p:nvSpPr>
        <p:spPr bwMode="auto">
          <a:xfrm>
            <a:off x="673100" y="3859213"/>
            <a:ext cx="8140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2014-15</a:t>
            </a: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　</a:t>
            </a:r>
            <a:r>
              <a:rPr kumimoji="1" lang="ja-JP" altLang="en-US" sz="28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承認見込み含む</a:t>
            </a:r>
            <a:endParaRPr kumimoji="1" lang="en-US" altLang="ja-JP" sz="28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1755" name="グループ化 7"/>
          <p:cNvGrpSpPr>
            <a:grpSpLocks/>
          </p:cNvGrpSpPr>
          <p:nvPr/>
        </p:nvGrpSpPr>
        <p:grpSpPr bwMode="auto">
          <a:xfrm>
            <a:off x="1219200" y="1979613"/>
            <a:ext cx="8077200" cy="762000"/>
            <a:chOff x="1219200" y="1979613"/>
            <a:chExt cx="8077200" cy="762000"/>
          </a:xfrm>
        </p:grpSpPr>
        <p:sp>
          <p:nvSpPr>
            <p:cNvPr id="31774" name="コンテンツ プレースホルダー 2"/>
            <p:cNvSpPr txBox="1">
              <a:spLocks/>
            </p:cNvSpPr>
            <p:nvPr/>
          </p:nvSpPr>
          <p:spPr bwMode="auto">
            <a:xfrm>
              <a:off x="1647825" y="1979613"/>
              <a:ext cx="72136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人道奉仕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31775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2166938"/>
              <a:ext cx="3873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76" name="テキスト ボックス 23"/>
            <p:cNvSpPr txBox="1">
              <a:spLocks noChangeArrowheads="1"/>
            </p:cNvSpPr>
            <p:nvPr/>
          </p:nvSpPr>
          <p:spPr bwMode="auto">
            <a:xfrm>
              <a:off x="4032250" y="2063750"/>
              <a:ext cx="168275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13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件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  <p:sp>
          <p:nvSpPr>
            <p:cNvPr id="31777" name="テキスト ボックス 24"/>
            <p:cNvSpPr txBox="1">
              <a:spLocks noChangeArrowheads="1"/>
            </p:cNvSpPr>
            <p:nvPr/>
          </p:nvSpPr>
          <p:spPr bwMode="auto">
            <a:xfrm>
              <a:off x="5867400" y="2084388"/>
              <a:ext cx="34290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$202,387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</p:grpSp>
      <p:grpSp>
        <p:nvGrpSpPr>
          <p:cNvPr id="31756" name="グループ化 8"/>
          <p:cNvGrpSpPr>
            <a:grpSpLocks/>
          </p:cNvGrpSpPr>
          <p:nvPr/>
        </p:nvGrpSpPr>
        <p:grpSpPr bwMode="auto">
          <a:xfrm>
            <a:off x="1219200" y="2647950"/>
            <a:ext cx="8382000" cy="762000"/>
            <a:chOff x="1219200" y="2647950"/>
            <a:chExt cx="8382000" cy="762000"/>
          </a:xfrm>
        </p:grpSpPr>
        <p:sp>
          <p:nvSpPr>
            <p:cNvPr id="31770" name="コンテンツ プレースホルダー 2"/>
            <p:cNvSpPr txBox="1">
              <a:spLocks/>
            </p:cNvSpPr>
            <p:nvPr/>
          </p:nvSpPr>
          <p:spPr bwMode="auto">
            <a:xfrm>
              <a:off x="1644650" y="2647950"/>
              <a:ext cx="71278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奨学金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31771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2849563"/>
              <a:ext cx="3873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72" name="テキスト ボックス 1"/>
            <p:cNvSpPr txBox="1">
              <a:spLocks noChangeArrowheads="1"/>
            </p:cNvSpPr>
            <p:nvPr/>
          </p:nvSpPr>
          <p:spPr bwMode="auto">
            <a:xfrm>
              <a:off x="4032250" y="2732088"/>
              <a:ext cx="1758950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 3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件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  <p:sp>
          <p:nvSpPr>
            <p:cNvPr id="31773" name="テキスト ボックス 25"/>
            <p:cNvSpPr txBox="1">
              <a:spLocks noChangeArrowheads="1"/>
            </p:cNvSpPr>
            <p:nvPr/>
          </p:nvSpPr>
          <p:spPr bwMode="auto">
            <a:xfrm>
              <a:off x="6172200" y="2732088"/>
              <a:ext cx="3429000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$75,700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</p:grpSp>
      <p:grpSp>
        <p:nvGrpSpPr>
          <p:cNvPr id="31757" name="グループ化 10"/>
          <p:cNvGrpSpPr>
            <a:grpSpLocks/>
          </p:cNvGrpSpPr>
          <p:nvPr/>
        </p:nvGrpSpPr>
        <p:grpSpPr bwMode="auto">
          <a:xfrm>
            <a:off x="1193800" y="4543425"/>
            <a:ext cx="8407400" cy="762000"/>
            <a:chOff x="1193800" y="4543425"/>
            <a:chExt cx="8407400" cy="762000"/>
          </a:xfrm>
        </p:grpSpPr>
        <p:sp>
          <p:nvSpPr>
            <p:cNvPr id="31766" name="コンテンツ プレースホルダー 2"/>
            <p:cNvSpPr txBox="1">
              <a:spLocks/>
            </p:cNvSpPr>
            <p:nvPr/>
          </p:nvSpPr>
          <p:spPr bwMode="auto">
            <a:xfrm>
              <a:off x="1624013" y="4543425"/>
              <a:ext cx="72136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人道奉仕　　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31767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93800" y="4730750"/>
              <a:ext cx="387350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8" name="テキスト ボックス 27"/>
            <p:cNvSpPr txBox="1">
              <a:spLocks noChangeArrowheads="1"/>
            </p:cNvSpPr>
            <p:nvPr/>
          </p:nvSpPr>
          <p:spPr bwMode="auto">
            <a:xfrm>
              <a:off x="4032250" y="4616450"/>
              <a:ext cx="168275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 6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件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  <p:sp>
          <p:nvSpPr>
            <p:cNvPr id="31769" name="テキスト ボックス 28"/>
            <p:cNvSpPr txBox="1">
              <a:spLocks noChangeArrowheads="1"/>
            </p:cNvSpPr>
            <p:nvPr/>
          </p:nvSpPr>
          <p:spPr bwMode="auto">
            <a:xfrm>
              <a:off x="6172200" y="4637088"/>
              <a:ext cx="3429000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$68,000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</p:grpSp>
      <p:grpSp>
        <p:nvGrpSpPr>
          <p:cNvPr id="31758" name="グループ化 11"/>
          <p:cNvGrpSpPr>
            <a:grpSpLocks/>
          </p:cNvGrpSpPr>
          <p:nvPr/>
        </p:nvGrpSpPr>
        <p:grpSpPr bwMode="auto">
          <a:xfrm>
            <a:off x="1193800" y="5210175"/>
            <a:ext cx="8407400" cy="762000"/>
            <a:chOff x="1193800" y="5210175"/>
            <a:chExt cx="8407400" cy="762000"/>
          </a:xfrm>
        </p:grpSpPr>
        <p:sp>
          <p:nvSpPr>
            <p:cNvPr id="31762" name="コンテンツ プレースホルダー 2"/>
            <p:cNvSpPr txBox="1">
              <a:spLocks/>
            </p:cNvSpPr>
            <p:nvPr/>
          </p:nvSpPr>
          <p:spPr bwMode="auto">
            <a:xfrm>
              <a:off x="1619250" y="5210175"/>
              <a:ext cx="7129463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奨学金</a:t>
              </a:r>
              <a:r>
                <a:rPr kumimoji="1" lang="ja-JP" altLang="en-US" sz="33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　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31763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93800" y="5413375"/>
              <a:ext cx="387350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4" name="テキスト ボックス 26"/>
            <p:cNvSpPr txBox="1">
              <a:spLocks noChangeArrowheads="1"/>
            </p:cNvSpPr>
            <p:nvPr/>
          </p:nvSpPr>
          <p:spPr bwMode="auto">
            <a:xfrm>
              <a:off x="4032250" y="5283200"/>
              <a:ext cx="175895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 1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件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  <p:sp>
          <p:nvSpPr>
            <p:cNvPr id="31765" name="テキスト ボックス 29"/>
            <p:cNvSpPr txBox="1">
              <a:spLocks noChangeArrowheads="1"/>
            </p:cNvSpPr>
            <p:nvPr/>
          </p:nvSpPr>
          <p:spPr bwMode="auto">
            <a:xfrm>
              <a:off x="6172200" y="5283200"/>
              <a:ext cx="3429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$30,950</a:t>
              </a:r>
              <a:endParaRPr kumimoji="1" lang="ja-JP" altLang="en-US" sz="3600">
                <a:solidFill>
                  <a:schemeClr val="tx2"/>
                </a:solidFill>
              </a:endParaRPr>
            </a:p>
          </p:txBody>
        </p:sp>
      </p:grpSp>
      <p:sp>
        <p:nvSpPr>
          <p:cNvPr id="31759" name="AutoShape 38" descr="https://files.acrobat.com/api/rrx/assets/ca63fffa-a7b3-4959-bff6-554b13ddd980/preview?x-api-client-id=api_browser&amp;page=16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0" name="AutoShape 40" descr="https://files.acrobat.com/api/rrx/assets/ca63fffa-a7b3-4959-bff6-554b13ddd980/preview?x-api-client-id=api_browser&amp;page=16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1" name="AutoShape 42" descr="https://files.acrobat.com/api/rrx/assets/ca63fffa-a7b3-4959-bff6-554b13ddd980/preview?x-api-client-id=api_browser&amp;page=16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60" name="直線矢印コネクタ 31759"/>
          <p:cNvCxnSpPr/>
          <p:nvPr/>
        </p:nvCxnSpPr>
        <p:spPr>
          <a:xfrm>
            <a:off x="4572000" y="2384425"/>
            <a:ext cx="2303463" cy="156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58" name="直線矢印コネクタ 31757"/>
          <p:cNvCxnSpPr/>
          <p:nvPr/>
        </p:nvCxnSpPr>
        <p:spPr>
          <a:xfrm flipH="1">
            <a:off x="2209800" y="2384425"/>
            <a:ext cx="1371600" cy="156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片側の 2 つの角を切り取った四角形 21"/>
          <p:cNvSpPr/>
          <p:nvPr/>
        </p:nvSpPr>
        <p:spPr>
          <a:xfrm>
            <a:off x="5334000" y="1985963"/>
            <a:ext cx="1600200" cy="681037"/>
          </a:xfrm>
          <a:prstGeom prst="snip2Same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未使用分は</a:t>
            </a:r>
            <a:endParaRPr kumimoji="1" lang="en-US" altLang="ja-JP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次年度へ繰越</a:t>
            </a:r>
          </a:p>
        </p:txBody>
      </p:sp>
      <p:sp>
        <p:nvSpPr>
          <p:cNvPr id="31755" name="下矢印 31754"/>
          <p:cNvSpPr/>
          <p:nvPr/>
        </p:nvSpPr>
        <p:spPr>
          <a:xfrm>
            <a:off x="4038600" y="2354263"/>
            <a:ext cx="190500" cy="1558925"/>
          </a:xfrm>
          <a:prstGeom prst="downArrow">
            <a:avLst>
              <a:gd name="adj1" fmla="val 50000"/>
              <a:gd name="adj2" fmla="val 257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31751" name="角丸四角形 31750"/>
          <p:cNvSpPr/>
          <p:nvPr/>
        </p:nvSpPr>
        <p:spPr>
          <a:xfrm>
            <a:off x="328613" y="2784475"/>
            <a:ext cx="7596187" cy="4032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30" name="フローチャート: 処理 29"/>
          <p:cNvSpPr/>
          <p:nvPr/>
        </p:nvSpPr>
        <p:spPr>
          <a:xfrm>
            <a:off x="685800" y="3948113"/>
            <a:ext cx="2019300" cy="703262"/>
          </a:xfrm>
          <a:prstGeom prst="flowChartProcess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dirty="0"/>
              <a:t>地区補助金</a:t>
            </a:r>
            <a:r>
              <a:rPr kumimoji="1" lang="en-US" altLang="ja-JP" dirty="0"/>
              <a:t>$144,906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276600" y="3948113"/>
            <a:ext cx="2743200" cy="703262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dirty="0"/>
              <a:t>グローバル補助金</a:t>
            </a:r>
            <a:r>
              <a:rPr kumimoji="1" lang="en-US" altLang="ja-JP" dirty="0"/>
              <a:t>$133,180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048000" y="1219200"/>
            <a:ext cx="2209800" cy="113506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sz="3200" dirty="0">
                <a:solidFill>
                  <a:srgbClr val="58585A"/>
                </a:solidFill>
                <a:latin typeface="ＭＳ Ｐゴシック"/>
              </a:rPr>
              <a:t>　</a:t>
            </a:r>
            <a:endParaRPr kumimoji="1" lang="ja-JP" altLang="en-US" sz="1800" dirty="0"/>
          </a:p>
        </p:txBody>
      </p:sp>
      <p:sp>
        <p:nvSpPr>
          <p:cNvPr id="7" name="角丸四角形 6"/>
          <p:cNvSpPr/>
          <p:nvPr/>
        </p:nvSpPr>
        <p:spPr>
          <a:xfrm>
            <a:off x="7086600" y="1298575"/>
            <a:ext cx="1752600" cy="98107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1508105"/>
          </a:xfr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8">
              <a:buFont typeface="Arial"/>
              <a:buNone/>
              <a:defRPr/>
            </a:pPr>
            <a:r>
              <a:rPr lang="en-US" altLang="ja-JP" dirty="0" smtClean="0"/>
              <a:t>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000" dirty="0" smtClean="0"/>
              <a:t>　　　　　　　　　　　　　　　　　　　　　　　　　　　　　　　　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ja-JP" sz="2000" dirty="0"/>
          </a:p>
          <a:p>
            <a:pPr marL="0" indent="0">
              <a:buNone/>
              <a:defRPr/>
            </a:pPr>
            <a:r>
              <a:rPr lang="ja-JP" altLang="en-US" sz="2000" dirty="0" smtClean="0"/>
              <a:t>　</a:t>
            </a:r>
            <a:r>
              <a:rPr lang="zh-TW" altLang="en-US" sz="2000" dirty="0" smtClean="0"/>
              <a:t>（</a:t>
            </a:r>
            <a:r>
              <a:rPr lang="en-US" altLang="zh-TW" sz="2000" dirty="0"/>
              <a:t>11-12</a:t>
            </a:r>
            <a:r>
              <a:rPr lang="zh-TW" altLang="en-US" sz="2000" dirty="0"/>
              <a:t>年次基金</a:t>
            </a:r>
            <a:r>
              <a:rPr lang="en-US" altLang="zh-TW" sz="2000" dirty="0"/>
              <a:t>×50</a:t>
            </a:r>
            <a:r>
              <a:rPr lang="zh-TW" altLang="en-US" sz="2000" dirty="0"/>
              <a:t>％）＋（恒久基金</a:t>
            </a:r>
            <a:r>
              <a:rPr lang="zh-TW" altLang="en-US" sz="2000" dirty="0" smtClean="0"/>
              <a:t>収益</a:t>
            </a:r>
            <a:r>
              <a:rPr lang="en-US" altLang="zh-TW" sz="2000" dirty="0" smtClean="0"/>
              <a:t>×50</a:t>
            </a:r>
            <a:r>
              <a:rPr lang="zh-TW" altLang="en-US" sz="2000" dirty="0" smtClean="0"/>
              <a:t>％ ）</a:t>
            </a:r>
            <a:r>
              <a:rPr lang="zh-TW" altLang="en-US" sz="2000" dirty="0"/>
              <a:t>＋</a:t>
            </a:r>
            <a:r>
              <a:rPr lang="zh-TW" altLang="en-US" sz="2000" dirty="0" smtClean="0"/>
              <a:t>（</a:t>
            </a:r>
            <a:r>
              <a:rPr lang="en-US" altLang="zh-TW" sz="2000" dirty="0" smtClean="0"/>
              <a:t>13-14</a:t>
            </a:r>
            <a:r>
              <a:rPr lang="zh-TW" altLang="en-US" sz="2000" dirty="0" smtClean="0"/>
              <a:t>繰越</a:t>
            </a:r>
            <a:r>
              <a:rPr lang="ja-JP" altLang="en-US" sz="2000" dirty="0" smtClean="0">
                <a:latin typeface="+mn-ea"/>
                <a:ea typeface="+mn-ea"/>
              </a:rPr>
              <a:t>金）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32780" name="タイトル 2"/>
          <p:cNvSpPr>
            <a:spLocks noGrp="1"/>
          </p:cNvSpPr>
          <p:nvPr>
            <p:ph type="title"/>
          </p:nvPr>
        </p:nvSpPr>
        <p:spPr bwMode="auto">
          <a:xfrm>
            <a:off x="1066800" y="457200"/>
            <a:ext cx="8458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4000" dirty="0" smtClean="0"/>
              <a:t>第</a:t>
            </a:r>
            <a:r>
              <a:rPr lang="en-US" altLang="ja-JP" sz="4000" dirty="0" smtClean="0"/>
              <a:t>2660</a:t>
            </a:r>
            <a:r>
              <a:rPr lang="ja-JP" altLang="en-US" sz="4000" dirty="0" smtClean="0"/>
              <a:t>地区　</a:t>
            </a:r>
            <a:r>
              <a:rPr lang="en-US" altLang="ja-JP" dirty="0" smtClean="0"/>
              <a:t>DDF</a:t>
            </a:r>
            <a:r>
              <a:rPr lang="ja-JP" altLang="en-US" sz="4000" dirty="0" smtClean="0"/>
              <a:t>配分予定額</a:t>
            </a:r>
          </a:p>
        </p:txBody>
      </p:sp>
      <p:sp>
        <p:nvSpPr>
          <p:cNvPr id="32781" name="AutoShape 2" descr="https://files.acrobat.com/api/rrx/assets/ca63fffa-a7b3-4959-bff6-554b13ddd980/preview?x-api-client-id=api_browser&amp;page=16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2" name="AutoShape 4" descr="https://files.acrobat.com/api/rrx/assets/ca63fffa-a7b3-4959-bff6-554b13ddd980/preview?x-api-client-id=api_browser&amp;page=16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3" name="テキスト ボックス 2"/>
          <p:cNvSpPr txBox="1">
            <a:spLocks noChangeArrowheads="1"/>
          </p:cNvSpPr>
          <p:nvPr/>
        </p:nvSpPr>
        <p:spPr bwMode="auto">
          <a:xfrm>
            <a:off x="7086600" y="1371600"/>
            <a:ext cx="182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>
                <a:solidFill>
                  <a:schemeClr val="tx2"/>
                </a:solidFill>
              </a:rPr>
              <a:t>15-16DDF</a:t>
            </a:r>
          </a:p>
          <a:p>
            <a:r>
              <a:rPr kumimoji="1" lang="en-US" altLang="ja-JP">
                <a:solidFill>
                  <a:srgbClr val="FF0000"/>
                </a:solidFill>
              </a:rPr>
              <a:t>$484,490</a:t>
            </a:r>
          </a:p>
          <a:p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32784" name="テキスト ボックス 7"/>
          <p:cNvSpPr txBox="1">
            <a:spLocks noChangeArrowheads="1"/>
          </p:cNvSpPr>
          <p:nvPr/>
        </p:nvSpPr>
        <p:spPr bwMode="auto">
          <a:xfrm>
            <a:off x="3200400" y="13716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>
                <a:solidFill>
                  <a:schemeClr val="tx2"/>
                </a:solidFill>
              </a:rPr>
              <a:t>14-15DDF</a:t>
            </a:r>
          </a:p>
          <a:p>
            <a:r>
              <a:rPr lang="en-US" altLang="ja-JP">
                <a:solidFill>
                  <a:srgbClr val="FF0000"/>
                </a:solidFill>
              </a:rPr>
              <a:t> $417,630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629400" y="3948113"/>
            <a:ext cx="2133600" cy="815975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　寄贈分野　　　　　　　　　　　　　</a:t>
            </a:r>
            <a:r>
              <a:rPr lang="en-US" altLang="ja-JP" dirty="0"/>
              <a:t>$20,000 </a:t>
            </a:r>
            <a:endParaRPr lang="ja-JP" altLang="en-US" dirty="0"/>
          </a:p>
        </p:txBody>
      </p:sp>
      <p:sp>
        <p:nvSpPr>
          <p:cNvPr id="28" name="上矢印吹き出し 27"/>
          <p:cNvSpPr/>
          <p:nvPr/>
        </p:nvSpPr>
        <p:spPr>
          <a:xfrm>
            <a:off x="685800" y="4670425"/>
            <a:ext cx="2019300" cy="1806575"/>
          </a:xfrm>
          <a:prstGeom prst="upArrowCallout">
            <a:avLst>
              <a:gd name="adj1" fmla="val 16897"/>
              <a:gd name="adj2" fmla="val 25000"/>
              <a:gd name="adj3" fmla="val 25000"/>
              <a:gd name="adj4" fmla="val 68552"/>
            </a:avLst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ja-JP" altLang="en-US" sz="1800" b="1" dirty="0"/>
              <a:t>奨学金      　</a:t>
            </a:r>
            <a:r>
              <a:rPr kumimoji="1" lang="en-US" altLang="ja-JP" sz="1800" b="1" dirty="0"/>
              <a:t>$3,000</a:t>
            </a:r>
          </a:p>
          <a:p>
            <a:pPr>
              <a:defRPr/>
            </a:pPr>
            <a:r>
              <a:rPr kumimoji="1" lang="ja-JP" altLang="en-US" sz="1800" b="1" dirty="0"/>
              <a:t>社会福祉  </a:t>
            </a:r>
            <a:r>
              <a:rPr kumimoji="1" lang="en-US" altLang="ja-JP" sz="1800" b="1" dirty="0"/>
              <a:t>$82,972  </a:t>
            </a:r>
          </a:p>
          <a:p>
            <a:pPr>
              <a:defRPr/>
            </a:pPr>
            <a:r>
              <a:rPr kumimoji="1" lang="ja-JP" altLang="en-US" sz="1800" b="1" dirty="0"/>
              <a:t>国際奉仕  </a:t>
            </a:r>
            <a:r>
              <a:rPr kumimoji="1" lang="en-US" altLang="ja-JP" sz="1800" b="1" dirty="0"/>
              <a:t>$48,703</a:t>
            </a:r>
          </a:p>
          <a:p>
            <a:pPr>
              <a:defRPr/>
            </a:pPr>
            <a:r>
              <a:rPr kumimoji="1" lang="ja-JP" altLang="en-US" sz="1800" b="1" dirty="0"/>
              <a:t>他　　　　 　</a:t>
            </a:r>
            <a:r>
              <a:rPr kumimoji="1" lang="en-US" altLang="ja-JP" sz="1800" b="1" dirty="0"/>
              <a:t>$10,231</a:t>
            </a:r>
            <a:endParaRPr kumimoji="1" lang="ja-JP" altLang="en-US" sz="1800" b="1" dirty="0"/>
          </a:p>
        </p:txBody>
      </p:sp>
      <p:sp>
        <p:nvSpPr>
          <p:cNvPr id="31746" name="上矢印吹き出し 31745"/>
          <p:cNvSpPr/>
          <p:nvPr/>
        </p:nvSpPr>
        <p:spPr>
          <a:xfrm>
            <a:off x="3276600" y="4649788"/>
            <a:ext cx="2743200" cy="1712912"/>
          </a:xfrm>
          <a:prstGeom prst="upArrowCallou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ja-JP" altLang="en-US" sz="1800" b="1" dirty="0"/>
              <a:t>人道的国際奉仕 </a:t>
            </a:r>
            <a:r>
              <a:rPr kumimoji="1" lang="en-US" altLang="ja-JP" sz="1800" b="1" dirty="0"/>
              <a:t>$94,730</a:t>
            </a:r>
            <a:r>
              <a:rPr kumimoji="1" lang="ja-JP" altLang="en-US" sz="1600" b="1" dirty="0"/>
              <a:t>グローバル奨学生  </a:t>
            </a:r>
            <a:r>
              <a:rPr kumimoji="1" lang="en-US" altLang="ja-JP" sz="1800" b="1" dirty="0"/>
              <a:t>$30,950</a:t>
            </a:r>
          </a:p>
          <a:p>
            <a:pPr>
              <a:defRPr/>
            </a:pPr>
            <a:r>
              <a:rPr kumimoji="1" lang="ja-JP" altLang="en-US" sz="1800" b="1" dirty="0"/>
              <a:t>職業研修ﾁｰﾑ         </a:t>
            </a:r>
            <a:r>
              <a:rPr kumimoji="1" lang="en-US" altLang="ja-JP" sz="1800" b="1" dirty="0"/>
              <a:t>$7,500</a:t>
            </a:r>
            <a:endParaRPr kumimoji="1" lang="ja-JP" altLang="en-US" sz="1800" b="1" dirty="0"/>
          </a:p>
        </p:txBody>
      </p:sp>
      <p:sp>
        <p:nvSpPr>
          <p:cNvPr id="31748" name="上矢印吹き出し 31747"/>
          <p:cNvSpPr/>
          <p:nvPr/>
        </p:nvSpPr>
        <p:spPr>
          <a:xfrm>
            <a:off x="6629400" y="4764088"/>
            <a:ext cx="2209800" cy="1565275"/>
          </a:xfrm>
          <a:prstGeom prst="upArrowCallou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ja-JP" altLang="en-US" sz="1800" b="1" dirty="0"/>
              <a:t>ポリオ            </a:t>
            </a:r>
            <a:r>
              <a:rPr kumimoji="1" lang="en-US" altLang="ja-JP" sz="1800" b="1" dirty="0"/>
              <a:t>$10,000</a:t>
            </a:r>
            <a:r>
              <a:rPr kumimoji="1" lang="ja-JP" altLang="en-US" sz="1800" b="1" dirty="0"/>
              <a:t>平和センター</a:t>
            </a:r>
            <a:r>
              <a:rPr kumimoji="1" lang="en-US" altLang="ja-JP" sz="1800" b="1" dirty="0"/>
              <a:t>$10,000</a:t>
            </a:r>
            <a:endParaRPr kumimoji="1" lang="ja-JP" altLang="en-US" sz="1800" b="1" dirty="0"/>
          </a:p>
        </p:txBody>
      </p:sp>
      <p:sp>
        <p:nvSpPr>
          <p:cNvPr id="31752" name="曲折矢印 31751"/>
          <p:cNvSpPr/>
          <p:nvPr/>
        </p:nvSpPr>
        <p:spPr>
          <a:xfrm>
            <a:off x="533400" y="1447800"/>
            <a:ext cx="2514600" cy="1336675"/>
          </a:xfrm>
          <a:prstGeom prst="bentArrow">
            <a:avLst>
              <a:gd name="adj1" fmla="val 19089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右矢印 31752"/>
          <p:cNvSpPr/>
          <p:nvPr/>
        </p:nvSpPr>
        <p:spPr>
          <a:xfrm>
            <a:off x="5257800" y="1524000"/>
            <a:ext cx="1828800" cy="4619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0" y="3516313"/>
            <a:ext cx="9144000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コンテンツ プレースホルダー 1"/>
          <p:cNvSpPr>
            <a:spLocks noGrp="1"/>
          </p:cNvSpPr>
          <p:nvPr>
            <p:ph idx="1"/>
          </p:nvPr>
        </p:nvSpPr>
        <p:spPr bwMode="auto">
          <a:xfrm>
            <a:off x="9148763" y="6415088"/>
            <a:ext cx="2157412" cy="455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2015-16</a:t>
            </a:r>
            <a:r>
              <a:rPr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endParaRPr lang="en-US" altLang="ja-JP" sz="800" dirty="0" smtClean="0">
              <a:solidFill>
                <a:srgbClr val="BFBFB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人道奉仕</a:t>
            </a:r>
            <a:r>
              <a:rPr lang="en-US" altLang="ja-JP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 VTT</a:t>
            </a:r>
            <a:r>
              <a:rPr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en-US" altLang="ja-JP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$140,000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奨学金　　　　　　　　  　</a:t>
            </a:r>
            <a:r>
              <a:rPr lang="en-US" altLang="ja-JP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$  50,000</a:t>
            </a:r>
            <a:endParaRPr lang="ja-JP" altLang="en-US" sz="800" dirty="0" smtClean="0">
              <a:solidFill>
                <a:srgbClr val="BFBFBF"/>
              </a:solidFill>
              <a:latin typeface="Georgia" pitchFamily="18" charset="0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144000" y="6172200"/>
            <a:ext cx="1600200" cy="304800"/>
          </a:xfrm>
        </p:spPr>
        <p:txBody>
          <a:bodyPr/>
          <a:lstStyle/>
          <a:p>
            <a:pPr algn="l">
              <a:defRPr/>
            </a:pPr>
            <a:r>
              <a:rPr kumimoji="0"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補助金（</a:t>
            </a:r>
            <a:r>
              <a:rPr kumimoji="0" lang="en-US" altLang="ja-JP" sz="800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DDF</a:t>
            </a:r>
            <a:r>
              <a:rPr kumimoji="0"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）配分計画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sp>
        <p:nvSpPr>
          <p:cNvPr id="26629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</a:t>
            </a:r>
            <a:r>
              <a:rPr lang="ja-JP" altLang="en-US" sz="3600" b="1" spc="-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金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DDF</a:t>
            </a:r>
            <a:r>
              <a:rPr lang="ja-JP" altLang="en-US" sz="3600" b="1" spc="-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配分計画</a:t>
            </a:r>
            <a:endParaRPr kumimoji="1" lang="ja-JP" altLang="en-US" sz="3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3798" name="グループ化 3"/>
          <p:cNvGrpSpPr>
            <a:grpSpLocks/>
          </p:cNvGrpSpPr>
          <p:nvPr/>
        </p:nvGrpSpPr>
        <p:grpSpPr bwMode="auto">
          <a:xfrm>
            <a:off x="407988" y="1627188"/>
            <a:ext cx="8431212" cy="3706812"/>
            <a:chOff x="407988" y="1550988"/>
            <a:chExt cx="8431212" cy="3706812"/>
          </a:xfrm>
        </p:grpSpPr>
        <p:sp>
          <p:nvSpPr>
            <p:cNvPr id="5" name="正方形/長方形 8"/>
            <p:cNvSpPr>
              <a:spLocks/>
            </p:cNvSpPr>
            <p:nvPr/>
          </p:nvSpPr>
          <p:spPr bwMode="auto">
            <a:xfrm>
              <a:off x="417513" y="1643063"/>
              <a:ext cx="649287" cy="1036637"/>
            </a:xfrm>
            <a:custGeom>
              <a:avLst/>
              <a:gdLst>
                <a:gd name="T0" fmla="*/ 0 w 648950"/>
                <a:gd name="T1" fmla="*/ 0 h 1036674"/>
                <a:gd name="T2" fmla="*/ 638981 w 648950"/>
                <a:gd name="T3" fmla="*/ 95687 h 1036674"/>
                <a:gd name="T4" fmla="*/ 649624 w 648950"/>
                <a:gd name="T5" fmla="*/ 1036600 h 1036674"/>
                <a:gd name="T6" fmla="*/ 0 w 648950"/>
                <a:gd name="T7" fmla="*/ 685752 h 1036674"/>
                <a:gd name="T8" fmla="*/ 0 w 648950"/>
                <a:gd name="T9" fmla="*/ 0 h 1036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950" h="1036674">
                  <a:moveTo>
                    <a:pt x="0" y="0"/>
                  </a:moveTo>
                  <a:lnTo>
                    <a:pt x="638318" y="95693"/>
                  </a:lnTo>
                  <a:lnTo>
                    <a:pt x="648950" y="103667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930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85800" y="1550988"/>
              <a:ext cx="8153400" cy="3706812"/>
            </a:xfrm>
            <a:prstGeom prst="rect">
              <a:avLst/>
            </a:prstGeom>
            <a:solidFill>
              <a:srgbClr val="E6E5D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7" name="角丸四角形 3"/>
            <p:cNvSpPr>
              <a:spLocks/>
            </p:cNvSpPr>
            <p:nvPr/>
          </p:nvSpPr>
          <p:spPr bwMode="auto">
            <a:xfrm>
              <a:off x="407988" y="1643063"/>
              <a:ext cx="3670300" cy="685800"/>
            </a:xfrm>
            <a:custGeom>
              <a:avLst/>
              <a:gdLst>
                <a:gd name="T0" fmla="*/ 0 w 3669730"/>
                <a:gd name="T1" fmla="*/ 681699 h 685800"/>
                <a:gd name="T2" fmla="*/ 4102 w 3669730"/>
                <a:gd name="T3" fmla="*/ 0 h 685800"/>
                <a:gd name="T4" fmla="*/ 3327864 w 3669730"/>
                <a:gd name="T5" fmla="*/ 0 h 685800"/>
                <a:gd name="T6" fmla="*/ 3670870 w 3669730"/>
                <a:gd name="T7" fmla="*/ 342900 h 685800"/>
                <a:gd name="T8" fmla="*/ 3670870 w 3669730"/>
                <a:gd name="T9" fmla="*/ 342900 h 685800"/>
                <a:gd name="T10" fmla="*/ 3327864 w 3669730"/>
                <a:gd name="T11" fmla="*/ 685800 h 685800"/>
                <a:gd name="T12" fmla="*/ 0 w 3669730"/>
                <a:gd name="T13" fmla="*/ 681699 h 6858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69730" h="685800">
                  <a:moveTo>
                    <a:pt x="0" y="681699"/>
                  </a:moveTo>
                  <a:cubicBezTo>
                    <a:pt x="5907" y="684357"/>
                    <a:pt x="-626" y="231258"/>
                    <a:pt x="4100" y="0"/>
                  </a:cubicBezTo>
                  <a:lnTo>
                    <a:pt x="3326830" y="0"/>
                  </a:lnTo>
                  <a:cubicBezTo>
                    <a:pt x="3516208" y="0"/>
                    <a:pt x="3669730" y="153522"/>
                    <a:pt x="3669730" y="342900"/>
                  </a:cubicBezTo>
                  <a:cubicBezTo>
                    <a:pt x="3669730" y="532278"/>
                    <a:pt x="3516208" y="685800"/>
                    <a:pt x="3326830" y="685800"/>
                  </a:cubicBezTo>
                  <a:lnTo>
                    <a:pt x="0" y="6816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3799" name="コンテンツ プレースホルダー 2"/>
          <p:cNvSpPr txBox="1">
            <a:spLocks/>
          </p:cNvSpPr>
          <p:nvPr/>
        </p:nvSpPr>
        <p:spPr bwMode="auto">
          <a:xfrm>
            <a:off x="698500" y="1600200"/>
            <a:ext cx="372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2015-16</a:t>
            </a:r>
            <a:r>
              <a:rPr kumimoji="1"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endParaRPr kumimoji="1"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3800" name="グループ化 7"/>
          <p:cNvGrpSpPr>
            <a:grpSpLocks/>
          </p:cNvGrpSpPr>
          <p:nvPr/>
        </p:nvGrpSpPr>
        <p:grpSpPr bwMode="auto">
          <a:xfrm>
            <a:off x="1219200" y="2436813"/>
            <a:ext cx="7046913" cy="1449387"/>
            <a:chOff x="1219200" y="2436813"/>
            <a:chExt cx="7046913" cy="1449387"/>
          </a:xfrm>
        </p:grpSpPr>
        <p:sp>
          <p:nvSpPr>
            <p:cNvPr id="33805" name="コンテンツ プレースホルダー 2"/>
            <p:cNvSpPr txBox="1">
              <a:spLocks/>
            </p:cNvSpPr>
            <p:nvPr/>
          </p:nvSpPr>
          <p:spPr bwMode="auto">
            <a:xfrm>
              <a:off x="1647825" y="2436813"/>
              <a:ext cx="33051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人道奉仕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33806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2624138"/>
              <a:ext cx="3873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コンテンツ プレースホルダー 2"/>
            <p:cNvSpPr txBox="1">
              <a:spLocks/>
            </p:cNvSpPr>
            <p:nvPr/>
          </p:nvSpPr>
          <p:spPr>
            <a:xfrm>
              <a:off x="1647825" y="3124200"/>
              <a:ext cx="3609975" cy="7620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0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2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18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1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5500"/>
                </a:lnSpc>
                <a:buFont typeface="Arial" pitchFamily="34" charset="0"/>
                <a:buNone/>
                <a:defRPr/>
              </a:pPr>
              <a:r>
                <a:rPr kumimoji="1" lang="en-US" altLang="ja-JP" sz="3600" b="1" spc="5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VTT</a:t>
              </a: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endPara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33808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3311525"/>
              <a:ext cx="3873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9" name="コンテンツ プレースホルダー 2"/>
            <p:cNvSpPr txBox="1">
              <a:spLocks/>
            </p:cNvSpPr>
            <p:nvPr/>
          </p:nvSpPr>
          <p:spPr bwMode="auto">
            <a:xfrm>
              <a:off x="5141913" y="2743200"/>
              <a:ext cx="31242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$140,000</a:t>
              </a:r>
            </a:p>
          </p:txBody>
        </p:sp>
        <p:sp>
          <p:nvSpPr>
            <p:cNvPr id="16" name="右中かっこ 15"/>
            <p:cNvSpPr/>
            <p:nvPr/>
          </p:nvSpPr>
          <p:spPr>
            <a:xfrm>
              <a:off x="4078288" y="2624138"/>
              <a:ext cx="284162" cy="1163637"/>
            </a:xfrm>
            <a:prstGeom prst="rightBrace">
              <a:avLst>
                <a:gd name="adj1" fmla="val 53838"/>
                <a:gd name="adj2" fmla="val 50000"/>
              </a:avLst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</p:grpSp>
      <p:grpSp>
        <p:nvGrpSpPr>
          <p:cNvPr id="33801" name="グループ化 8"/>
          <p:cNvGrpSpPr>
            <a:grpSpLocks/>
          </p:cNvGrpSpPr>
          <p:nvPr/>
        </p:nvGrpSpPr>
        <p:grpSpPr bwMode="auto">
          <a:xfrm>
            <a:off x="1219200" y="4191000"/>
            <a:ext cx="7553325" cy="762000"/>
            <a:chOff x="1219200" y="4191000"/>
            <a:chExt cx="7553325" cy="762000"/>
          </a:xfrm>
        </p:grpSpPr>
        <p:sp>
          <p:nvSpPr>
            <p:cNvPr id="33802" name="コンテンツ プレースホルダー 2"/>
            <p:cNvSpPr txBox="1">
              <a:spLocks/>
            </p:cNvSpPr>
            <p:nvPr/>
          </p:nvSpPr>
          <p:spPr bwMode="auto">
            <a:xfrm>
              <a:off x="1644650" y="4191000"/>
              <a:ext cx="71278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奨学金</a:t>
              </a:r>
              <a:r>
                <a:rPr kumimoji="1" lang="ja-JP" altLang="en-US" sz="33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　　　　　  　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33803" name="Picture 2" descr="C:\Users\vaio\Desktop\4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4394200"/>
              <a:ext cx="387350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4" name="コンテンツ プレースホルダー 2"/>
            <p:cNvSpPr txBox="1">
              <a:spLocks/>
            </p:cNvSpPr>
            <p:nvPr/>
          </p:nvSpPr>
          <p:spPr bwMode="auto">
            <a:xfrm>
              <a:off x="5146675" y="4191000"/>
              <a:ext cx="31242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$50,000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212725" y="4311650"/>
            <a:ext cx="9906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コンテンツ プレースホルダー 1"/>
          <p:cNvSpPr>
            <a:spLocks noGrp="1"/>
          </p:cNvSpPr>
          <p:nvPr>
            <p:ph idx="1"/>
          </p:nvPr>
        </p:nvSpPr>
        <p:spPr bwMode="auto">
          <a:xfrm>
            <a:off x="9178925" y="6329363"/>
            <a:ext cx="22098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大阪梅田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RC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（代表提唱）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・教育と識字率の向上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zh-CN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台湾（</a:t>
            </a:r>
            <a:r>
              <a:rPr lang="en-US" altLang="zh-CN" sz="800" dirty="0" smtClean="0">
                <a:solidFill>
                  <a:srgbClr val="BFBFBF"/>
                </a:solidFill>
                <a:latin typeface="ＭＳ Ｐゴシック" pitchFamily="50" charset="-128"/>
              </a:rPr>
              <a:t>RI3520 </a:t>
            </a:r>
            <a:r>
              <a:rPr lang="zh-CN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台北天母</a:t>
            </a:r>
            <a:r>
              <a:rPr lang="en-US" altLang="zh-CN" sz="800" dirty="0" smtClean="0">
                <a:solidFill>
                  <a:srgbClr val="BFBFBF"/>
                </a:solidFill>
                <a:latin typeface="ＭＳ Ｐゴシック" pitchFamily="50" charset="-128"/>
              </a:rPr>
              <a:t>RC</a:t>
            </a:r>
            <a:r>
              <a:rPr lang="zh-CN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）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・「視覚障碍者の能力回復・社会復帰の為のトレーニングシステムの提供」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現金（大阪梅田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RC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）　　  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$  2,000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DDF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（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RI2660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）　　　　　　　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$20,000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WF                              $32,500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        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総額 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　　　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           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 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$69,500</a:t>
            </a: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178925" y="6172200"/>
            <a:ext cx="1295400" cy="228600"/>
          </a:xfrm>
        </p:spPr>
        <p:txBody>
          <a:bodyPr/>
          <a:lstStyle/>
          <a:p>
            <a:pPr algn="l">
              <a:defRPr/>
            </a:pPr>
            <a:r>
              <a:rPr kumimoji="0" lang="en-US" altLang="ja-JP" sz="800" b="1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2014-15</a:t>
            </a:r>
            <a:r>
              <a:rPr kumimoji="0" lang="ja-JP" altLang="en-US" sz="800" b="1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事例①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sp>
        <p:nvSpPr>
          <p:cNvPr id="34821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altLang="ja-JP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2014-15</a:t>
            </a:r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事例①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正方形/長方形 8"/>
          <p:cNvSpPr>
            <a:spLocks/>
          </p:cNvSpPr>
          <p:nvPr/>
        </p:nvSpPr>
        <p:spPr bwMode="auto">
          <a:xfrm>
            <a:off x="417513" y="1338263"/>
            <a:ext cx="649287" cy="1036637"/>
          </a:xfrm>
          <a:custGeom>
            <a:avLst/>
            <a:gdLst>
              <a:gd name="T0" fmla="*/ 0 w 648950"/>
              <a:gd name="T1" fmla="*/ 0 h 1036674"/>
              <a:gd name="T2" fmla="*/ 638981 w 648950"/>
              <a:gd name="T3" fmla="*/ 95687 h 1036674"/>
              <a:gd name="T4" fmla="*/ 649624 w 648950"/>
              <a:gd name="T5" fmla="*/ 1036600 h 1036674"/>
              <a:gd name="T6" fmla="*/ 0 w 648950"/>
              <a:gd name="T7" fmla="*/ 685752 h 1036674"/>
              <a:gd name="T8" fmla="*/ 0 w 648950"/>
              <a:gd name="T9" fmla="*/ 0 h 1036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8950" h="1036674">
                <a:moveTo>
                  <a:pt x="0" y="0"/>
                </a:moveTo>
                <a:lnTo>
                  <a:pt x="638318" y="95693"/>
                </a:lnTo>
                <a:lnTo>
                  <a:pt x="648950" y="1036674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CA9301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5800" y="1246188"/>
            <a:ext cx="8153400" cy="489585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7" name="角丸四角形 3"/>
          <p:cNvSpPr>
            <a:spLocks/>
          </p:cNvSpPr>
          <p:nvPr/>
        </p:nvSpPr>
        <p:spPr bwMode="auto">
          <a:xfrm>
            <a:off x="412750" y="1338263"/>
            <a:ext cx="5145088" cy="685800"/>
          </a:xfrm>
          <a:custGeom>
            <a:avLst/>
            <a:gdLst>
              <a:gd name="T0" fmla="*/ 0 w 5146028"/>
              <a:gd name="T1" fmla="*/ 681467 h 685800"/>
              <a:gd name="T2" fmla="*/ 0 w 5146028"/>
              <a:gd name="T3" fmla="*/ 4334 h 685800"/>
              <a:gd name="T4" fmla="*/ 4801374 w 5146028"/>
              <a:gd name="T5" fmla="*/ 0 h 685800"/>
              <a:gd name="T6" fmla="*/ 5144148 w 5146028"/>
              <a:gd name="T7" fmla="*/ 342900 h 685800"/>
              <a:gd name="T8" fmla="*/ 5144148 w 5146028"/>
              <a:gd name="T9" fmla="*/ 342900 h 685800"/>
              <a:gd name="T10" fmla="*/ 4801374 w 5146028"/>
              <a:gd name="T11" fmla="*/ 685800 h 685800"/>
              <a:gd name="T12" fmla="*/ 0 w 5146028"/>
              <a:gd name="T13" fmla="*/ 681467 h 685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46028" h="685800">
                <a:moveTo>
                  <a:pt x="0" y="681467"/>
                </a:moveTo>
                <a:cubicBezTo>
                  <a:pt x="5907" y="684125"/>
                  <a:pt x="3941" y="239926"/>
                  <a:pt x="0" y="4334"/>
                </a:cubicBezTo>
                <a:lnTo>
                  <a:pt x="4803128" y="0"/>
                </a:lnTo>
                <a:cubicBezTo>
                  <a:pt x="4992506" y="0"/>
                  <a:pt x="5146028" y="153522"/>
                  <a:pt x="5146028" y="342900"/>
                </a:cubicBezTo>
                <a:cubicBezTo>
                  <a:pt x="5146028" y="532278"/>
                  <a:pt x="4992506" y="685800"/>
                  <a:pt x="4803128" y="685800"/>
                </a:cubicBezTo>
                <a:lnTo>
                  <a:pt x="0" y="6814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609600" y="1295400"/>
            <a:ext cx="8229600" cy="76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1" lang="ja-JP" altLang="en-US" sz="36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大阪梅田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</a:t>
            </a:r>
            <a:r>
              <a:rPr kumimoji="1" lang="en-US" altLang="ja-JP" sz="3600" b="1" spc="-1200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r>
              <a:rPr kumimoji="1" lang="ja-JP" altLang="en-US" sz="30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（代表提唱）</a:t>
            </a:r>
            <a:endParaRPr kumimoji="1" lang="en-US" altLang="ja-JP" sz="3000" b="1" dirty="0" smtClean="0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826" name="コンテンツ プレースホルダー 2"/>
          <p:cNvSpPr txBox="1">
            <a:spLocks/>
          </p:cNvSpPr>
          <p:nvPr/>
        </p:nvSpPr>
        <p:spPr bwMode="auto">
          <a:xfrm>
            <a:off x="1404938" y="2027238"/>
            <a:ext cx="707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4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教育と識字率の向上</a:t>
            </a:r>
            <a:endParaRPr kumimoji="1" lang="en-US" altLang="ja-JP" sz="34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404938" y="2598738"/>
            <a:ext cx="7065962" cy="76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500"/>
              </a:lnSpc>
              <a:buFont typeface="Arial" pitchFamily="34" charset="0"/>
              <a:buNone/>
              <a:defRPr/>
            </a:pP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r>
              <a:rPr kumimoji="1" lang="ja-JP" altLang="en-US" sz="3400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RI3520</a:t>
            </a:r>
            <a:r>
              <a:rPr kumimoji="1" lang="ja-JP" altLang="en-US" sz="3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台北天母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RC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34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404938" y="3275013"/>
            <a:ext cx="7739062" cy="1074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「視覚障害者の能力回復・社会復帰の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3400" b="1" spc="5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為のトレーニングシステムの提供」</a:t>
            </a:r>
            <a:endParaRPr kumimoji="1" lang="en-US" altLang="ja-JP" sz="34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066800" y="4346575"/>
            <a:ext cx="7543800" cy="17494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544638" y="4318000"/>
            <a:ext cx="6608762" cy="18240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</a:t>
            </a:r>
            <a:r>
              <a:rPr kumimoji="1" lang="ja-JP" altLang="en-US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（大阪梅田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RC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28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kumimoji="1" lang="en-US" altLang="ja-JP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RI2660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WF</a:t>
            </a:r>
          </a:p>
          <a:p>
            <a:pPr marL="0" indent="0" algn="ctr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◀総 額　　</a:t>
            </a: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$69,500</a:t>
            </a: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4831" name="Picture 2" descr="C:\Users\vaio\Desktop\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24088"/>
            <a:ext cx="3873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2" descr="C:\Users\vaio\Desktop\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786063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2" descr="C:\Users\vaio\Desktop\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351213"/>
            <a:ext cx="3873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4" name="コンテンツ プレースホルダー 2"/>
          <p:cNvSpPr txBox="1">
            <a:spLocks/>
          </p:cNvSpPr>
          <p:nvPr/>
        </p:nvSpPr>
        <p:spPr bwMode="auto">
          <a:xfrm>
            <a:off x="5349875" y="4310063"/>
            <a:ext cx="265112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2,000</a:t>
            </a:r>
          </a:p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20,000</a:t>
            </a:r>
          </a:p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32,500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3"/>
          <a:srcRect t="59583"/>
          <a:stretch>
            <a:fillRect/>
          </a:stretch>
        </p:blipFill>
        <p:spPr bwMode="auto">
          <a:xfrm>
            <a:off x="-212725" y="4311650"/>
            <a:ext cx="9906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altLang="ja-JP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2014-15</a:t>
            </a:r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事例②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正方形/長方形 8"/>
          <p:cNvSpPr>
            <a:spLocks/>
          </p:cNvSpPr>
          <p:nvPr/>
        </p:nvSpPr>
        <p:spPr bwMode="auto">
          <a:xfrm>
            <a:off x="417513" y="1338263"/>
            <a:ext cx="649287" cy="1036637"/>
          </a:xfrm>
          <a:custGeom>
            <a:avLst/>
            <a:gdLst>
              <a:gd name="T0" fmla="*/ 0 w 648950"/>
              <a:gd name="T1" fmla="*/ 0 h 1036674"/>
              <a:gd name="T2" fmla="*/ 638981 w 648950"/>
              <a:gd name="T3" fmla="*/ 95687 h 1036674"/>
              <a:gd name="T4" fmla="*/ 649624 w 648950"/>
              <a:gd name="T5" fmla="*/ 1036600 h 1036674"/>
              <a:gd name="T6" fmla="*/ 0 w 648950"/>
              <a:gd name="T7" fmla="*/ 685752 h 1036674"/>
              <a:gd name="T8" fmla="*/ 0 w 648950"/>
              <a:gd name="T9" fmla="*/ 0 h 1036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8950" h="1036674">
                <a:moveTo>
                  <a:pt x="0" y="0"/>
                </a:moveTo>
                <a:lnTo>
                  <a:pt x="638318" y="95693"/>
                </a:lnTo>
                <a:lnTo>
                  <a:pt x="648950" y="1036674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CA9301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5800" y="1246188"/>
            <a:ext cx="8153400" cy="489585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7" name="角丸四角形 3"/>
          <p:cNvSpPr>
            <a:spLocks/>
          </p:cNvSpPr>
          <p:nvPr/>
        </p:nvSpPr>
        <p:spPr bwMode="auto">
          <a:xfrm>
            <a:off x="412750" y="1335088"/>
            <a:ext cx="5530850" cy="688975"/>
          </a:xfrm>
          <a:custGeom>
            <a:avLst/>
            <a:gdLst>
              <a:gd name="T0" fmla="*/ 0 w 5530656"/>
              <a:gd name="T1" fmla="*/ 681260 h 688723"/>
              <a:gd name="T2" fmla="*/ 3629 w 5530656"/>
              <a:gd name="T3" fmla="*/ 0 h 688723"/>
              <a:gd name="T4" fmla="*/ 5188120 w 5530656"/>
              <a:gd name="T5" fmla="*/ 2925 h 688723"/>
              <a:gd name="T6" fmla="*/ 5531044 w 5530656"/>
              <a:gd name="T7" fmla="*/ 346077 h 688723"/>
              <a:gd name="T8" fmla="*/ 5531044 w 5530656"/>
              <a:gd name="T9" fmla="*/ 346077 h 688723"/>
              <a:gd name="T10" fmla="*/ 5188120 w 5530656"/>
              <a:gd name="T11" fmla="*/ 689227 h 688723"/>
              <a:gd name="T12" fmla="*/ 0 w 5530656"/>
              <a:gd name="T13" fmla="*/ 681260 h 6887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530656" h="688723">
                <a:moveTo>
                  <a:pt x="0" y="680762"/>
                </a:moveTo>
                <a:cubicBezTo>
                  <a:pt x="5907" y="683420"/>
                  <a:pt x="313" y="235592"/>
                  <a:pt x="3629" y="0"/>
                </a:cubicBezTo>
                <a:lnTo>
                  <a:pt x="5187756" y="2923"/>
                </a:lnTo>
                <a:cubicBezTo>
                  <a:pt x="5377134" y="2923"/>
                  <a:pt x="5530656" y="156445"/>
                  <a:pt x="5530656" y="345823"/>
                </a:cubicBezTo>
                <a:cubicBezTo>
                  <a:pt x="5530656" y="535201"/>
                  <a:pt x="5377134" y="688723"/>
                  <a:pt x="5187756" y="688723"/>
                </a:cubicBezTo>
                <a:lnTo>
                  <a:pt x="0" y="6807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609600" y="1295400"/>
            <a:ext cx="6083300" cy="76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1" lang="ja-JP" altLang="en-US" sz="36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大阪中之島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</a:t>
            </a:r>
            <a:r>
              <a:rPr kumimoji="1" lang="en-US" altLang="ja-JP" sz="3600" b="1" spc="-1200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r>
              <a:rPr kumimoji="1" lang="ja-JP" altLang="en-US" sz="30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（代表提唱）</a:t>
            </a:r>
            <a:endParaRPr kumimoji="1" lang="en-US" altLang="ja-JP" sz="3000" b="1" dirty="0" smtClean="0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848" name="コンテンツ プレースホルダー 2"/>
          <p:cNvSpPr txBox="1">
            <a:spLocks/>
          </p:cNvSpPr>
          <p:nvPr/>
        </p:nvSpPr>
        <p:spPr bwMode="auto">
          <a:xfrm>
            <a:off x="1404938" y="2027238"/>
            <a:ext cx="707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4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教育と識字率の向上</a:t>
            </a:r>
            <a:endParaRPr kumimoji="1" lang="en-US" altLang="ja-JP" sz="34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5849" name="Picture 2" descr="C:\Users\vaio\Desktop\4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224088"/>
            <a:ext cx="3873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403350" y="2598738"/>
            <a:ext cx="7065963" cy="76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500"/>
              </a:lnSpc>
              <a:buFont typeface="Arial" pitchFamily="34" charset="0"/>
              <a:buNone/>
              <a:defRPr/>
            </a:pP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r>
              <a:rPr kumimoji="1" lang="ja-JP" altLang="en-US" sz="3400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RI3520</a:t>
            </a:r>
            <a:r>
              <a:rPr kumimoji="1" lang="ja-JP" altLang="en-US" sz="3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台北福齢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RC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34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5851" name="Picture 2" descr="C:\Users\vaio\Desktop\4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786063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404938" y="3276600"/>
            <a:ext cx="7073900" cy="10350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「貧困家庭の生徒への個別指導的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3400" b="1" spc="5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補習授業計画」</a:t>
            </a:r>
            <a:endParaRPr kumimoji="1" lang="en-US" altLang="ja-JP" sz="34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5853" name="Picture 2" descr="C:\Users\vaio\Desktop\4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351213"/>
            <a:ext cx="3873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角丸四角形 14"/>
          <p:cNvSpPr/>
          <p:nvPr/>
        </p:nvSpPr>
        <p:spPr>
          <a:xfrm>
            <a:off x="1066800" y="4341813"/>
            <a:ext cx="7543800" cy="17494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544638" y="4318000"/>
            <a:ext cx="6532562" cy="18240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</a:t>
            </a:r>
            <a:r>
              <a:rPr kumimoji="1" lang="ja-JP" altLang="en-US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（大阪中之島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RC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28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kumimoji="1" lang="en-US" altLang="ja-JP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RI2660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WF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28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ctr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◀総</a:t>
            </a:r>
            <a:r>
              <a:rPr kumimoji="1" lang="ja-JP" altLang="en-US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　　</a:t>
            </a: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$45,015</a:t>
            </a: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856" name="コンテンツ プレースホルダー 1"/>
          <p:cNvSpPr>
            <a:spLocks noGrp="1"/>
          </p:cNvSpPr>
          <p:nvPr>
            <p:ph idx="1"/>
          </p:nvPr>
        </p:nvSpPr>
        <p:spPr bwMode="auto">
          <a:xfrm>
            <a:off x="9144000" y="5872163"/>
            <a:ext cx="2286000" cy="9858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大阪中之島</a:t>
            </a:r>
            <a: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</a:rPr>
              <a:t>RC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（代表提唱）</a:t>
            </a:r>
            <a:endParaRPr kumimoji="0" lang="ja-JP" altLang="ja-JP" sz="800" dirty="0" smtClean="0">
              <a:solidFill>
                <a:srgbClr val="BFBFBF"/>
              </a:solidFill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教育と識字率の向上</a:t>
            </a:r>
            <a:endParaRPr kumimoji="0" lang="ja-JP" altLang="ja-JP" sz="800" dirty="0" smtClean="0">
              <a:solidFill>
                <a:srgbClr val="BFBFBF"/>
              </a:solidFill>
              <a:latin typeface="Georgia" pitchFamily="18" charset="0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台湾（</a:t>
            </a:r>
            <a: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</a:rPr>
              <a:t>RI3520</a:t>
            </a:r>
            <a:r>
              <a:rPr lang="ja-JP" altLang="ja-JP" sz="800" dirty="0" smtClean="0">
                <a:solidFill>
                  <a:srgbClr val="BFBFBF"/>
                </a:solidFill>
                <a:latin typeface="Georgia" pitchFamily="18" charset="0"/>
              </a:rPr>
              <a:t> 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台北福齢</a:t>
            </a:r>
            <a: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</a:rPr>
              <a:t>RC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）</a:t>
            </a:r>
            <a:endParaRPr lang="zh-CN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「貧困家庭の生徒への個別指導的</a:t>
            </a:r>
            <a: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</a:rPr>
              <a:t/>
            </a:r>
            <a:b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</a:rPr>
            </a:br>
            <a: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</a:rPr>
              <a:t> 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補習授業計画」</a:t>
            </a:r>
            <a:endParaRPr kumimoji="0" lang="ja-JP" altLang="ja-JP" sz="800" dirty="0" smtClean="0">
              <a:solidFill>
                <a:srgbClr val="BFBFBF"/>
              </a:solidFill>
              <a:latin typeface="Georgia" pitchFamily="18" charset="0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現金（</a:t>
            </a: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</a:rPr>
              <a:t>大阪中之島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RC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）　　  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$  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</a:rPr>
              <a:t>7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DDF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（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RI2660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）　　　　　　　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$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　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</a:rPr>
              <a:t>7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,000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WF                              $20,005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        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総額 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　　　</a:t>
            </a:r>
            <a:r>
              <a:rPr lang="zh-TW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           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 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$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</a:rPr>
              <a:t>45</a:t>
            </a:r>
            <a:r>
              <a:rPr lang="en-US" altLang="zh-TW" sz="800" dirty="0" smtClean="0">
                <a:solidFill>
                  <a:srgbClr val="BFBFBF"/>
                </a:solidFill>
                <a:latin typeface="ＭＳ Ｐゴシック" pitchFamily="50" charset="-128"/>
              </a:rPr>
              <a:t>,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</a:rPr>
              <a:t>015</a:t>
            </a:r>
            <a:endParaRPr lang="en-US" altLang="zh-TW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Georgia" pitchFamily="18" charset="0"/>
              </a:rPr>
              <a:t>（</a:t>
            </a:r>
            <a:r>
              <a:rPr lang="en-US" altLang="ja-JP" sz="800" b="1" dirty="0" smtClean="0">
                <a:solidFill>
                  <a:srgbClr val="BFBFBF"/>
                </a:solidFill>
                <a:latin typeface="Georgia" pitchFamily="18" charset="0"/>
              </a:rPr>
              <a:t>2</a:t>
            </a:r>
            <a:r>
              <a:rPr lang="ja-JP" altLang="en-US" sz="800" b="1" dirty="0" smtClean="0">
                <a:solidFill>
                  <a:srgbClr val="BFBFBF"/>
                </a:solidFill>
                <a:latin typeface="Georgia" pitchFamily="18" charset="0"/>
              </a:rPr>
              <a:t>地区・</a:t>
            </a:r>
            <a:r>
              <a:rPr lang="en-US" altLang="ja-JP" sz="800" b="1" dirty="0" smtClean="0">
                <a:solidFill>
                  <a:srgbClr val="BFBFBF"/>
                </a:solidFill>
                <a:latin typeface="Georgia" pitchFamily="18" charset="0"/>
              </a:rPr>
              <a:t>10RC</a:t>
            </a:r>
            <a:r>
              <a:rPr lang="ja-JP" altLang="en-US" sz="800" b="1" dirty="0" smtClean="0">
                <a:solidFill>
                  <a:srgbClr val="BFBFBF"/>
                </a:solidFill>
                <a:latin typeface="Georgia" pitchFamily="18" charset="0"/>
              </a:rPr>
              <a:t>の共同事業）</a:t>
            </a:r>
            <a:endParaRPr lang="ja-JP" altLang="en-US" sz="800" dirty="0" smtClean="0">
              <a:solidFill>
                <a:srgbClr val="1B1A11"/>
              </a:solidFill>
              <a:latin typeface="ＭＳ Ｐゴシック" pitchFamily="50" charset="-128"/>
            </a:endParaRPr>
          </a:p>
        </p:txBody>
      </p:sp>
      <p:sp>
        <p:nvSpPr>
          <p:cNvPr id="19" name="タイトル 2"/>
          <p:cNvSpPr>
            <a:spLocks noGrp="1"/>
          </p:cNvSpPr>
          <p:nvPr>
            <p:ph type="title"/>
          </p:nvPr>
        </p:nvSpPr>
        <p:spPr>
          <a:xfrm>
            <a:off x="9178925" y="6172200"/>
            <a:ext cx="1295400" cy="228600"/>
          </a:xfrm>
        </p:spPr>
        <p:txBody>
          <a:bodyPr/>
          <a:lstStyle/>
          <a:p>
            <a:pPr algn="l">
              <a:defRPr/>
            </a:pPr>
            <a:r>
              <a:rPr kumimoji="0" lang="en-US" altLang="ja-JP" sz="800" b="1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2014-15</a:t>
            </a:r>
            <a:r>
              <a:rPr kumimoji="0" lang="ja-JP" altLang="en-US" sz="800" b="1" dirty="0" smtClean="0">
                <a:solidFill>
                  <a:schemeClr val="bg1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事例②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sp>
        <p:nvSpPr>
          <p:cNvPr id="35858" name="コンテンツ プレースホルダー 2"/>
          <p:cNvSpPr txBox="1">
            <a:spLocks/>
          </p:cNvSpPr>
          <p:nvPr/>
        </p:nvSpPr>
        <p:spPr bwMode="auto">
          <a:xfrm>
            <a:off x="762000" y="6081713"/>
            <a:ext cx="7353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（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地区・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10RC</a:t>
            </a: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の共同事業）</a:t>
            </a:r>
            <a:endParaRPr kumimoji="1" lang="en-US" altLang="ja-JP" sz="30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859" name="コンテンツ プレースホルダー 2"/>
          <p:cNvSpPr txBox="1">
            <a:spLocks/>
          </p:cNvSpPr>
          <p:nvPr/>
        </p:nvSpPr>
        <p:spPr bwMode="auto">
          <a:xfrm>
            <a:off x="5340350" y="4310063"/>
            <a:ext cx="26670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700</a:t>
            </a:r>
          </a:p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7,000</a:t>
            </a:r>
          </a:p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20,005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2"/>
          <p:cNvSpPr>
            <a:spLocks noGrp="1"/>
          </p:cNvSpPr>
          <p:nvPr>
            <p:ph type="title"/>
          </p:nvPr>
        </p:nvSpPr>
        <p:spPr bwMode="auto">
          <a:xfrm>
            <a:off x="228600" y="1219200"/>
            <a:ext cx="87630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ja-JP" altLang="en-US" sz="2400" dirty="0" smtClean="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Arial Narrow" pitchFamily="34" charset="0"/>
              </a:rPr>
              <a:t>財団は皆様の寄付を資金とし、皆様のプログラム参加によって</a:t>
            </a:r>
            <a:r>
              <a:rPr kumimoji="0" lang="en-US" altLang="ja-JP" sz="2400" dirty="0" smtClean="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Arial Narrow" pitchFamily="34" charset="0"/>
              </a:rPr>
              <a:t/>
            </a:r>
            <a:br>
              <a:rPr kumimoji="0" lang="en-US" altLang="ja-JP" sz="2400" dirty="0" smtClean="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Arial Narrow" pitchFamily="34" charset="0"/>
              </a:rPr>
            </a:br>
            <a:r>
              <a:rPr kumimoji="0" lang="ja-JP" altLang="en-US" sz="2400" dirty="0" smtClean="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Arial Narrow" pitchFamily="34" charset="0"/>
              </a:rPr>
              <a:t>地元および国際社会に貢献しています</a:t>
            </a:r>
          </a:p>
        </p:txBody>
      </p:sp>
      <p:graphicFrame>
        <p:nvGraphicFramePr>
          <p:cNvPr id="2" name="図表 1"/>
          <p:cNvGraphicFramePr/>
          <p:nvPr/>
        </p:nvGraphicFramePr>
        <p:xfrm>
          <a:off x="152400" y="2057400"/>
          <a:ext cx="6096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角丸四角形吹き出し 3"/>
          <p:cNvSpPr/>
          <p:nvPr/>
        </p:nvSpPr>
        <p:spPr>
          <a:xfrm>
            <a:off x="5486400" y="4191000"/>
            <a:ext cx="3313113" cy="1944688"/>
          </a:xfrm>
          <a:prstGeom prst="wedgeRoundRectCallout">
            <a:avLst>
              <a:gd name="adj1" fmla="val -84588"/>
              <a:gd name="adj2" fmla="val 30771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地区補助金</a:t>
            </a:r>
            <a:endParaRPr lang="en-US" altLang="ja-JP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グローバル補助金</a:t>
            </a:r>
            <a:endParaRPr lang="en-US" altLang="ja-JP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ポリオ・プラス</a:t>
            </a:r>
            <a:endParaRPr lang="en-US" altLang="ja-JP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ロータリー平和センター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4800" y="381000"/>
            <a:ext cx="3352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ロータリー財団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-212725" y="4311650"/>
            <a:ext cx="9906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タイトル 1"/>
          <p:cNvSpPr txBox="1">
            <a:spLocks/>
          </p:cNvSpPr>
          <p:nvPr/>
        </p:nvSpPr>
        <p:spPr bwMode="auto">
          <a:xfrm>
            <a:off x="381000" y="422275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altLang="ja-JP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2014-15</a:t>
            </a:r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事例③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2" name="正方形/長方形 8"/>
          <p:cNvSpPr>
            <a:spLocks/>
          </p:cNvSpPr>
          <p:nvPr/>
        </p:nvSpPr>
        <p:spPr bwMode="auto">
          <a:xfrm>
            <a:off x="417513" y="1338263"/>
            <a:ext cx="649287" cy="1036637"/>
          </a:xfrm>
          <a:custGeom>
            <a:avLst/>
            <a:gdLst>
              <a:gd name="T0" fmla="*/ 0 w 648950"/>
              <a:gd name="T1" fmla="*/ 0 h 1036674"/>
              <a:gd name="T2" fmla="*/ 638981 w 648950"/>
              <a:gd name="T3" fmla="*/ 95687 h 1036674"/>
              <a:gd name="T4" fmla="*/ 649624 w 648950"/>
              <a:gd name="T5" fmla="*/ 1036600 h 1036674"/>
              <a:gd name="T6" fmla="*/ 0 w 648950"/>
              <a:gd name="T7" fmla="*/ 685752 h 1036674"/>
              <a:gd name="T8" fmla="*/ 0 w 648950"/>
              <a:gd name="T9" fmla="*/ 0 h 1036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8950" h="1036674">
                <a:moveTo>
                  <a:pt x="0" y="0"/>
                </a:moveTo>
                <a:lnTo>
                  <a:pt x="638318" y="95693"/>
                </a:lnTo>
                <a:lnTo>
                  <a:pt x="648950" y="1036674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CA9301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85800" y="1246188"/>
            <a:ext cx="8153400" cy="489585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4" name="角丸四角形 3"/>
          <p:cNvSpPr>
            <a:spLocks/>
          </p:cNvSpPr>
          <p:nvPr/>
        </p:nvSpPr>
        <p:spPr bwMode="auto">
          <a:xfrm>
            <a:off x="415925" y="1338263"/>
            <a:ext cx="4502150" cy="688975"/>
          </a:xfrm>
          <a:custGeom>
            <a:avLst/>
            <a:gdLst>
              <a:gd name="T0" fmla="*/ 0 w 4502258"/>
              <a:gd name="T1" fmla="*/ 688262 h 689678"/>
              <a:gd name="T2" fmla="*/ 0 w 4502258"/>
              <a:gd name="T3" fmla="*/ 233 h 689678"/>
              <a:gd name="T4" fmla="*/ 4159158 w 4502258"/>
              <a:gd name="T5" fmla="*/ 0 h 689678"/>
              <a:gd name="T6" fmla="*/ 4502042 w 4502258"/>
              <a:gd name="T7" fmla="*/ 342201 h 689678"/>
              <a:gd name="T8" fmla="*/ 4502042 w 4502258"/>
              <a:gd name="T9" fmla="*/ 342201 h 689678"/>
              <a:gd name="T10" fmla="*/ 4159158 w 4502258"/>
              <a:gd name="T11" fmla="*/ 684403 h 689678"/>
              <a:gd name="T12" fmla="*/ 0 w 4502258"/>
              <a:gd name="T13" fmla="*/ 688262 h 6896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02258" h="689678">
                <a:moveTo>
                  <a:pt x="0" y="689667"/>
                </a:moveTo>
                <a:cubicBezTo>
                  <a:pt x="5907" y="692325"/>
                  <a:pt x="3941" y="244026"/>
                  <a:pt x="0" y="233"/>
                </a:cubicBezTo>
                <a:lnTo>
                  <a:pt x="4159358" y="0"/>
                </a:lnTo>
                <a:cubicBezTo>
                  <a:pt x="4348736" y="0"/>
                  <a:pt x="4502258" y="153522"/>
                  <a:pt x="4502258" y="342900"/>
                </a:cubicBezTo>
                <a:cubicBezTo>
                  <a:pt x="4502258" y="532278"/>
                  <a:pt x="4348736" y="685800"/>
                  <a:pt x="4159358" y="685800"/>
                </a:cubicBezTo>
                <a:lnTo>
                  <a:pt x="0" y="6896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609600" y="1295400"/>
            <a:ext cx="6942138" cy="76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1" lang="ja-JP" altLang="en-US" sz="36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高槻東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</a:t>
            </a:r>
            <a:r>
              <a:rPr kumimoji="1" lang="en-US" altLang="ja-JP" sz="3600" b="1" spc="-1200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r>
              <a:rPr kumimoji="1" lang="ja-JP" altLang="en-US" sz="3000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（共同提唱）</a:t>
            </a:r>
            <a:endParaRPr kumimoji="1" lang="en-US" altLang="ja-JP" sz="3000" b="1" dirty="0" smtClean="0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872" name="コンテンツ プレースホルダー 2"/>
          <p:cNvSpPr txBox="1">
            <a:spLocks/>
          </p:cNvSpPr>
          <p:nvPr/>
        </p:nvSpPr>
        <p:spPr bwMode="auto">
          <a:xfrm>
            <a:off x="1404938" y="2027238"/>
            <a:ext cx="586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4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疾病予防と治療</a:t>
            </a:r>
            <a:endParaRPr kumimoji="1" lang="en-US" altLang="ja-JP" sz="34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403350" y="2598738"/>
            <a:ext cx="6989763" cy="76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500"/>
              </a:lnSpc>
              <a:buFont typeface="Arial" pitchFamily="34" charset="0"/>
              <a:buNone/>
              <a:defRPr/>
            </a:pP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r>
              <a:rPr kumimoji="1" lang="ja-JP" altLang="en-US" sz="3400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RI3520</a:t>
            </a:r>
            <a:r>
              <a:rPr kumimoji="1" lang="ja-JP" altLang="en-US" sz="3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台北</a:t>
            </a:r>
            <a:r>
              <a:rPr kumimoji="1" lang="en-US" altLang="ja-JP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NanYaRC</a:t>
            </a:r>
            <a:r>
              <a:rPr kumimoji="1" lang="ja-JP" altLang="en-US" sz="3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34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874" name="コンテンツ プレースホルダー 2"/>
          <p:cNvSpPr txBox="1">
            <a:spLocks/>
          </p:cNvSpPr>
          <p:nvPr/>
        </p:nvSpPr>
        <p:spPr bwMode="auto">
          <a:xfrm>
            <a:off x="1404938" y="3275013"/>
            <a:ext cx="707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ts val="4000"/>
              </a:lnSpc>
              <a:buFont typeface="Arial" pitchFamily="34" charset="0"/>
              <a:buNone/>
            </a:pPr>
            <a:r>
              <a:rPr kumimoji="1" lang="ja-JP" altLang="en-US" sz="34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「肝臓病検査と予防宣伝の為の</a:t>
            </a:r>
            <a:r>
              <a:rPr kumimoji="1" lang="en-US" altLang="ja-JP" sz="34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34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34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教育者トレーニング」</a:t>
            </a:r>
            <a:endParaRPr kumimoji="1" lang="en-US" altLang="ja-JP" sz="34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066800" y="4346575"/>
            <a:ext cx="7543800" cy="17494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1544638" y="4318000"/>
            <a:ext cx="6608762" cy="18240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ＭＳ Ｐゴシック" panose="020B0600070205080204" pitchFamily="50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</a:t>
            </a:r>
            <a:r>
              <a:rPr kumimoji="1" lang="ja-JP" altLang="en-US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（高槻東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RC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kumimoji="1" lang="en-US" altLang="ja-JP" b="1" spc="-10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RI2660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28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WF</a:t>
            </a:r>
          </a:p>
          <a:p>
            <a:pPr marL="0" indent="0" algn="ctr">
              <a:lnSpc>
                <a:spcPts val="34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◀総 額　　</a:t>
            </a:r>
            <a:r>
              <a: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$500,003</a:t>
            </a: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877" name="コンテンツ プレースホルダー 2"/>
          <p:cNvSpPr txBox="1">
            <a:spLocks/>
          </p:cNvSpPr>
          <p:nvPr/>
        </p:nvSpPr>
        <p:spPr bwMode="auto">
          <a:xfrm>
            <a:off x="533400" y="6062663"/>
            <a:ext cx="8191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（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地区・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10RC</a:t>
            </a: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の共同事業）</a:t>
            </a:r>
            <a:endParaRPr kumimoji="1" lang="en-US" altLang="ja-JP" sz="30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タイトル 35"/>
          <p:cNvSpPr>
            <a:spLocks noGrp="1"/>
          </p:cNvSpPr>
          <p:nvPr>
            <p:ph type="title"/>
          </p:nvPr>
        </p:nvSpPr>
        <p:spPr>
          <a:xfrm>
            <a:off x="9147175" y="5021263"/>
            <a:ext cx="1279525" cy="342900"/>
          </a:xfrm>
        </p:spPr>
        <p:txBody>
          <a:bodyPr/>
          <a:lstStyle/>
          <a:p>
            <a:pPr algn="l">
              <a:defRPr/>
            </a:pPr>
            <a:r>
              <a:rPr lang="en-US" altLang="ja-JP" sz="800" dirty="0" smtClean="0">
                <a:solidFill>
                  <a:schemeClr val="bg1">
                    <a:lumMod val="75000"/>
                  </a:schemeClr>
                </a:solidFill>
                <a:latin typeface="ＭＳ Ｐゴシック" panose="020B0600070205080204" pitchFamily="50" charset="-128"/>
                <a:cs typeface="MS PGothic" charset="0"/>
              </a:rPr>
              <a:t>2014-15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ＭＳ Ｐゴシック" panose="020B0600070205080204" pitchFamily="50" charset="-128"/>
                <a:cs typeface="MS PGothic" charset="0"/>
              </a:rPr>
              <a:t>年度　事例③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latin typeface="ＭＳ Ｐゴシック" panose="020B0600070205080204" pitchFamily="50" charset="-128"/>
              <a:cs typeface="MS PGothic" charset="0"/>
            </a:endParaRPr>
          </a:p>
        </p:txBody>
      </p:sp>
      <p:sp>
        <p:nvSpPr>
          <p:cNvPr id="36879" name="コンテンツ プレースホルダー 37"/>
          <p:cNvSpPr>
            <a:spLocks noGrp="1"/>
          </p:cNvSpPr>
          <p:nvPr>
            <p:ph idx="1"/>
          </p:nvPr>
        </p:nvSpPr>
        <p:spPr bwMode="auto">
          <a:xfrm>
            <a:off x="9144000" y="5418138"/>
            <a:ext cx="2133600" cy="982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・疾病予防と治療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・台湾（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</a:rPr>
              <a:t>RI3520 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台北</a:t>
            </a:r>
            <a:r>
              <a:rPr lang="en-US" altLang="ja-JP" sz="800" dirty="0" err="1" smtClean="0">
                <a:solidFill>
                  <a:srgbClr val="BFBFBF"/>
                </a:solidFill>
                <a:latin typeface="ＭＳ Ｐゴシック" pitchFamily="50" charset="-128"/>
              </a:rPr>
              <a:t>NanYaRC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）</a:t>
            </a: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</a:rPr>
              <a:t>・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「肝臓病検査と予防宣伝の為の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/>
            </a:r>
            <a:b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</a:b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　教育者トレーニング」</a:t>
            </a:r>
            <a:endParaRPr lang="en-US" altLang="ja-JP" sz="800" b="1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現金（高槻東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RC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）</a:t>
            </a:r>
            <a:r>
              <a:rPr lang="ja-JP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$   2,000</a:t>
            </a:r>
            <a:endParaRPr kumimoji="0" lang="ja-JP" altLang="ja-JP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DDF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（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RI2660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）</a:t>
            </a:r>
            <a:r>
              <a:rPr lang="ja-JP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　　　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 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　</a:t>
            </a:r>
            <a:r>
              <a:rPr lang="ja-JP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$   5,000</a:t>
            </a:r>
            <a:endParaRPr kumimoji="0" lang="ja-JP" altLang="ja-JP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       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総額</a:t>
            </a:r>
            <a:r>
              <a:rPr lang="ja-JP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                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$500,003</a:t>
            </a:r>
            <a:endParaRPr kumimoji="0" lang="ja-JP" altLang="ja-JP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（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11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地区・</a:t>
            </a:r>
            <a:r>
              <a:rPr lang="en-US" altLang="ja-JP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10RC</a:t>
            </a:r>
            <a:r>
              <a:rPr lang="ja-JP" altLang="en-US" sz="800" b="1" dirty="0" smtClean="0">
                <a:solidFill>
                  <a:srgbClr val="BFBFBF"/>
                </a:solidFill>
                <a:latin typeface="ＭＳ Ｐゴシック" pitchFamily="50" charset="-128"/>
              </a:rPr>
              <a:t>の共同事業）</a:t>
            </a:r>
            <a:endParaRPr kumimoji="0" lang="ja-JP" altLang="ja-JP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endParaRPr kumimoji="0" lang="ja-JP" altLang="ja-JP" sz="800" dirty="0" smtClean="0">
              <a:solidFill>
                <a:srgbClr val="BFBFBF"/>
              </a:solidFill>
              <a:latin typeface="ＭＳ Ｐゴシック" pitchFamily="50" charset="-128"/>
            </a:endParaRPr>
          </a:p>
          <a:p>
            <a:pPr marL="0" indent="0">
              <a:lnSpc>
                <a:spcPts val="900"/>
              </a:lnSpc>
              <a:spcBef>
                <a:spcPct val="0"/>
              </a:spcBef>
              <a:buFont typeface="Arial" pitchFamily="34" charset="0"/>
              <a:buNone/>
            </a:pP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pic>
        <p:nvPicPr>
          <p:cNvPr id="36880" name="Picture 2" descr="C:\Users\vaio\Desktop\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24088"/>
            <a:ext cx="3873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1" name="Picture 2" descr="C:\Users\vaio\Desktop\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786063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2" name="Picture 2" descr="C:\Users\vaio\Desktop\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351213"/>
            <a:ext cx="3873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3" name="コンテンツ プレースホルダー 2"/>
          <p:cNvSpPr txBox="1">
            <a:spLocks/>
          </p:cNvSpPr>
          <p:nvPr/>
        </p:nvSpPr>
        <p:spPr bwMode="auto">
          <a:xfrm>
            <a:off x="5257800" y="4310063"/>
            <a:ext cx="27432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2,000</a:t>
            </a:r>
          </a:p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5,000</a:t>
            </a:r>
          </a:p>
          <a:p>
            <a:pPr algn="r" defTabSz="457200">
              <a:lnSpc>
                <a:spcPts val="3400"/>
              </a:lnSpc>
              <a:buFont typeface="Arial" pitchFamily="34" charset="0"/>
              <a:buNone/>
            </a:pPr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＄</a:t>
            </a:r>
            <a:r>
              <a:rPr kumimoji="1" lang="en-US" altLang="ja-JP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吹き出し 16"/>
          <p:cNvSpPr/>
          <p:nvPr/>
        </p:nvSpPr>
        <p:spPr>
          <a:xfrm>
            <a:off x="7010400" y="2514600"/>
            <a:ext cx="1905000" cy="838200"/>
          </a:xfrm>
          <a:prstGeom prst="wedgeRoundRect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dirty="0"/>
              <a:t>３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685800" y="2667000"/>
            <a:ext cx="2362200" cy="6096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/>
              <a:t>国際奉仕委員会で地区補助金を利用する場合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000" b="1" dirty="0" smtClean="0">
                <a:solidFill>
                  <a:srgbClr val="FF0000"/>
                </a:solidFill>
              </a:rPr>
              <a:t>人道的</a:t>
            </a:r>
            <a:r>
              <a:rPr lang="ja-JP" altLang="en-US" sz="2000" b="1" dirty="0">
                <a:solidFill>
                  <a:srgbClr val="FF0000"/>
                </a:solidFill>
              </a:rPr>
              <a:t>奉仕活動である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こと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3200" b="1" dirty="0"/>
              <a:t>　</a:t>
            </a:r>
            <a:r>
              <a:rPr lang="ja-JP" altLang="en-US" sz="3200" b="1" dirty="0" smtClean="0"/>
              <a:t>　　　　　　　　　　　　　　</a:t>
            </a:r>
            <a:endParaRPr lang="en-US" altLang="ja-JP" dirty="0" smtClean="0"/>
          </a:p>
          <a:p>
            <a:pPr>
              <a:defRPr/>
            </a:pPr>
            <a:endParaRPr lang="en-US" altLang="ja-JP" sz="1800" b="1" dirty="0" smtClean="0"/>
          </a:p>
          <a:p>
            <a:pPr>
              <a:defRPr/>
            </a:pPr>
            <a:endParaRPr lang="en-US" altLang="ja-JP" sz="1800" b="1" dirty="0"/>
          </a:p>
          <a:p>
            <a:pPr>
              <a:defRPr/>
            </a:pPr>
            <a:endParaRPr lang="en-US" altLang="ja-JP" sz="2800" b="1" dirty="0" smtClean="0"/>
          </a:p>
          <a:p>
            <a:pPr>
              <a:defRPr/>
            </a:pPr>
            <a:endParaRPr lang="en-US" altLang="ja-JP" sz="2800" b="1" dirty="0"/>
          </a:p>
          <a:p>
            <a:pPr marL="0" indent="0">
              <a:buFont typeface="Arial" pitchFamily="34" charset="0"/>
              <a:buNone/>
              <a:defRPr/>
            </a:pPr>
            <a:endParaRPr lang="ja-JP" altLang="en-US" dirty="0"/>
          </a:p>
        </p:txBody>
      </p:sp>
      <p:sp>
        <p:nvSpPr>
          <p:cNvPr id="37893" name="タイトル 2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036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4000" dirty="0" smtClean="0"/>
              <a:t>地区補助金の対象</a:t>
            </a:r>
          </a:p>
        </p:txBody>
      </p:sp>
      <p:sp>
        <p:nvSpPr>
          <p:cNvPr id="6" name="円/楕円 5"/>
          <p:cNvSpPr/>
          <p:nvPr/>
        </p:nvSpPr>
        <p:spPr>
          <a:xfrm>
            <a:off x="3276600" y="1676400"/>
            <a:ext cx="4724400" cy="7620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sz="3200" dirty="0"/>
              <a:t>プロジェクト総額</a:t>
            </a:r>
          </a:p>
        </p:txBody>
      </p:sp>
      <p:sp>
        <p:nvSpPr>
          <p:cNvPr id="7" name="円/楕円 6"/>
          <p:cNvSpPr/>
          <p:nvPr/>
        </p:nvSpPr>
        <p:spPr>
          <a:xfrm>
            <a:off x="5410200" y="3429000"/>
            <a:ext cx="3505200" cy="12192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sz="3200" dirty="0"/>
              <a:t>グローバル補助金</a:t>
            </a:r>
          </a:p>
        </p:txBody>
      </p:sp>
      <p:sp>
        <p:nvSpPr>
          <p:cNvPr id="8" name="円/楕円 7"/>
          <p:cNvSpPr/>
          <p:nvPr/>
        </p:nvSpPr>
        <p:spPr>
          <a:xfrm>
            <a:off x="381000" y="3352800"/>
            <a:ext cx="3657600" cy="10668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sz="3200" dirty="0"/>
              <a:t>地区補助金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2971800" y="2438400"/>
            <a:ext cx="1676400" cy="838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5791200" y="2508250"/>
            <a:ext cx="1219200" cy="838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899" name="テキスト ボックス 15"/>
          <p:cNvSpPr txBox="1">
            <a:spLocks noChangeArrowheads="1"/>
          </p:cNvSpPr>
          <p:nvPr/>
        </p:nvSpPr>
        <p:spPr bwMode="auto">
          <a:xfrm>
            <a:off x="685800" y="250825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３万ドル未満</a:t>
            </a:r>
          </a:p>
        </p:txBody>
      </p:sp>
      <p:sp>
        <p:nvSpPr>
          <p:cNvPr id="37900" name="テキスト ボックス 17"/>
          <p:cNvSpPr txBox="1">
            <a:spLocks noChangeArrowheads="1"/>
          </p:cNvSpPr>
          <p:nvPr/>
        </p:nvSpPr>
        <p:spPr bwMode="auto">
          <a:xfrm>
            <a:off x="7010400" y="2590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b="1">
                <a:solidFill>
                  <a:schemeClr val="tx2"/>
                </a:solidFill>
              </a:rPr>
              <a:t>３万</a:t>
            </a:r>
            <a:r>
              <a:rPr kumimoji="1" lang="ja-JP" altLang="en-US" sz="2000" b="1">
                <a:solidFill>
                  <a:schemeClr val="tx2"/>
                </a:solidFill>
              </a:rPr>
              <a:t>ドル</a:t>
            </a:r>
            <a:r>
              <a:rPr kumimoji="1" lang="ja-JP" altLang="en-US" b="1">
                <a:solidFill>
                  <a:schemeClr val="tx2"/>
                </a:solidFill>
              </a:rPr>
              <a:t>以上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52400" y="4572000"/>
            <a:ext cx="4953000" cy="1676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37902" name="テキスト ボックス 19"/>
          <p:cNvSpPr txBox="1">
            <a:spLocks noChangeArrowheads="1"/>
          </p:cNvSpPr>
          <p:nvPr/>
        </p:nvSpPr>
        <p:spPr bwMode="auto">
          <a:xfrm>
            <a:off x="304800" y="4648200"/>
            <a:ext cx="4876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solidFill>
                  <a:schemeClr val="tx2"/>
                </a:solidFill>
              </a:rPr>
              <a:t>・</a:t>
            </a:r>
            <a:r>
              <a:rPr lang="ja-JP" altLang="en-US" sz="2800" b="1">
                <a:solidFill>
                  <a:schemeClr val="tx2"/>
                </a:solidFill>
              </a:rPr>
              <a:t>活動予算　　　</a:t>
            </a:r>
            <a:r>
              <a:rPr lang="en-US" altLang="ja-JP" sz="2800" b="1">
                <a:solidFill>
                  <a:schemeClr val="tx2"/>
                </a:solidFill>
              </a:rPr>
              <a:t>40</a:t>
            </a:r>
            <a:r>
              <a:rPr lang="ja-JP" altLang="en-US" sz="2800" b="1">
                <a:solidFill>
                  <a:schemeClr val="tx2"/>
                </a:solidFill>
              </a:rPr>
              <a:t>万円以上</a:t>
            </a:r>
            <a:endParaRPr lang="en-US" altLang="ja-JP" sz="2800" b="1">
              <a:solidFill>
                <a:schemeClr val="tx2"/>
              </a:solidFill>
            </a:endParaRPr>
          </a:p>
          <a:p>
            <a:r>
              <a:rPr kumimoji="1" lang="ja-JP" altLang="en-US" sz="2800" b="1">
                <a:solidFill>
                  <a:schemeClr val="tx2"/>
                </a:solidFill>
              </a:rPr>
              <a:t>・クラブ拠出金　申請額以上</a:t>
            </a:r>
            <a:endParaRPr kumimoji="1" lang="en-US" altLang="ja-JP" sz="2800" b="1">
              <a:solidFill>
                <a:schemeClr val="tx2"/>
              </a:solidFill>
            </a:endParaRPr>
          </a:p>
          <a:p>
            <a:r>
              <a:rPr lang="ja-JP" altLang="en-US" sz="2800" b="1">
                <a:solidFill>
                  <a:schemeClr val="tx2"/>
                </a:solidFill>
              </a:rPr>
              <a:t>・補助金　         </a:t>
            </a:r>
            <a:r>
              <a:rPr lang="en-US" altLang="ja-JP" sz="2800" b="1">
                <a:solidFill>
                  <a:schemeClr val="tx2"/>
                </a:solidFill>
              </a:rPr>
              <a:t>20~100</a:t>
            </a:r>
            <a:r>
              <a:rPr lang="ja-JP" altLang="en-US" sz="2800" b="1">
                <a:solidFill>
                  <a:schemeClr val="tx2"/>
                </a:solidFill>
              </a:rPr>
              <a:t>万円</a:t>
            </a:r>
            <a:endParaRPr kumimoji="1" lang="en-US" altLang="ja-JP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075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888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前年度</a:t>
                      </a:r>
                      <a:endParaRPr kumimoji="1" lang="en-US" altLang="ja-JP" sz="2400" b="1" dirty="0" smtClean="0"/>
                    </a:p>
                    <a:p>
                      <a:pPr algn="ctr"/>
                      <a:r>
                        <a:rPr kumimoji="1" lang="ja-JP" altLang="en-US" sz="2400" b="1" dirty="0" smtClean="0"/>
                        <a:t>平均年次基金寄付実績</a:t>
                      </a:r>
                      <a:endParaRPr kumimoji="1" lang="en-US" altLang="ja-JP" sz="2400" b="1" dirty="0" smtClean="0"/>
                    </a:p>
                    <a:p>
                      <a:pPr algn="ctr"/>
                      <a:r>
                        <a:rPr kumimoji="1" lang="ja-JP" altLang="en-US" sz="2400" b="1" dirty="0" smtClean="0"/>
                        <a:t>（１人当り）</a:t>
                      </a:r>
                      <a:endParaRPr kumimoji="1" lang="ja-JP" altLang="en-US" sz="2400" b="1" dirty="0"/>
                    </a:p>
                  </a:txBody>
                  <a:tcPr marT="45723" marB="4572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補助金額</a:t>
                      </a:r>
                      <a:endParaRPr kumimoji="1" lang="ja-JP" altLang="en-US" sz="3200" dirty="0"/>
                    </a:p>
                  </a:txBody>
                  <a:tcPr marT="45723" marB="45723" anchor="ctr">
                    <a:solidFill>
                      <a:schemeClr val="tx2"/>
                    </a:solidFill>
                  </a:tcPr>
                </a:tc>
              </a:tr>
              <a:tr h="1143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９９ドル以下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基本補助金額</a:t>
                      </a:r>
                      <a:r>
                        <a:rPr kumimoji="1" lang="en-US" altLang="ja-JP" sz="2800" dirty="0" smtClean="0">
                          <a:solidFill>
                            <a:schemeClr val="tx2"/>
                          </a:solidFill>
                        </a:rPr>
                        <a:t>×</a:t>
                      </a: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８０％</a:t>
                      </a:r>
                      <a:endParaRPr kumimoji="1" lang="ja-JP" alt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 anchor="ctr"/>
                </a:tc>
              </a:tr>
              <a:tr h="1143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１００～１４９ドル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基本補助金額</a:t>
                      </a:r>
                      <a:r>
                        <a:rPr kumimoji="1" lang="en-US" altLang="ja-JP" sz="2800" dirty="0" smtClean="0">
                          <a:solidFill>
                            <a:schemeClr val="tx2"/>
                          </a:solidFill>
                        </a:rPr>
                        <a:t>×</a:t>
                      </a: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９０％</a:t>
                      </a:r>
                    </a:p>
                    <a:p>
                      <a:pPr algn="ctr"/>
                      <a:endParaRPr kumimoji="1" lang="ja-JP" alt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 anchor="ctr"/>
                </a:tc>
              </a:tr>
              <a:tr h="1143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１５０ドル以上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基本補助金額</a:t>
                      </a:r>
                      <a:r>
                        <a:rPr kumimoji="1" lang="en-US" altLang="ja-JP" sz="2800" dirty="0" smtClean="0">
                          <a:solidFill>
                            <a:schemeClr val="tx2"/>
                          </a:solidFill>
                        </a:rPr>
                        <a:t>×</a:t>
                      </a: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１００％</a:t>
                      </a:r>
                    </a:p>
                    <a:p>
                      <a:pPr algn="ctr"/>
                      <a:endParaRPr kumimoji="1" lang="ja-JP" alt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 anchor="ctr"/>
                </a:tc>
              </a:tr>
            </a:tbl>
          </a:graphicData>
        </a:graphic>
      </p:graphicFrame>
      <p:sp>
        <p:nvSpPr>
          <p:cNvPr id="38931" name="タイトル 2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3600" dirty="0" smtClean="0"/>
              <a:t>クラブ寄付実績による補助金配分率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33400" y="1752600"/>
          <a:ext cx="8153400" cy="4157660"/>
        </p:xfrm>
        <a:graphic>
          <a:graphicData uri="http://schemas.openxmlformats.org/drawingml/2006/table">
            <a:tbl>
              <a:tblPr/>
              <a:tblGrid>
                <a:gridCol w="1820256"/>
                <a:gridCol w="6333144"/>
              </a:tblGrid>
              <a:tr h="814046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26" marB="45726">
                    <a:lnL w="1270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rgbClr val="0D3793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4046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4046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4046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476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305800" cy="467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733"/>
                <a:gridCol w="6460067"/>
              </a:tblGrid>
              <a:tr h="1041838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実施国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ベトナム（ハノイ）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41838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活動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孤児院に浄水器を寄贈し設置する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01414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提唱者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東大阪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RC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272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総費用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447,551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円（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US$3,980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）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41838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資金調達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クラブ拠出金　               　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243,041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円</a:t>
                      </a:r>
                      <a:endParaRPr kumimoji="1" lang="en-US" altLang="ja-JP" sz="32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2660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地区補助金（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DG)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　   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204,510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円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982" name="タイトル 2"/>
          <p:cNvSpPr>
            <a:spLocks noGrp="1"/>
          </p:cNvSpPr>
          <p:nvPr>
            <p:ph type="title"/>
          </p:nvPr>
        </p:nvSpPr>
        <p:spPr bwMode="auto">
          <a:xfrm>
            <a:off x="228600" y="457200"/>
            <a:ext cx="8001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3600" dirty="0" smtClean="0"/>
              <a:t>地区補助金活動　実例①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81000" y="1295400"/>
          <a:ext cx="84582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553200"/>
              </a:tblGrid>
              <a:tr h="9906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610600" cy="4614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3195"/>
                <a:gridCol w="6617405"/>
              </a:tblGrid>
              <a:tr h="664559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実施国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フィリピン（ルソン島）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</a:tr>
              <a:tr h="1049319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活動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マングローブ森林活動（マングローブ苗の植樹）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</a:tr>
              <a:tr h="664559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提唱者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大阪西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RC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</a:tr>
              <a:tr h="664559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総費用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602,820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円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</a:tr>
              <a:tr h="1529004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資金調達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クラブ拠出金　　　　　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301,410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円</a:t>
                      </a:r>
                      <a:endParaRPr kumimoji="1" lang="en-US" altLang="ja-JP" sz="32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AutoNum type="arabicPlain" startAt="2660"/>
                      </a:pPr>
                      <a:r>
                        <a:rPr kumimoji="1" lang="ja-JP" altLang="en-US" sz="3200" baseline="0" dirty="0" smtClean="0">
                          <a:solidFill>
                            <a:schemeClr val="tx2"/>
                          </a:solidFill>
                        </a:rPr>
                        <a:t>地区補助金　　　</a:t>
                      </a:r>
                      <a:r>
                        <a:rPr kumimoji="1" lang="en-US" altLang="ja-JP" sz="3200" baseline="0" dirty="0" smtClean="0">
                          <a:solidFill>
                            <a:schemeClr val="tx2"/>
                          </a:solidFill>
                        </a:rPr>
                        <a:t>301,410</a:t>
                      </a:r>
                      <a:r>
                        <a:rPr kumimoji="1" lang="ja-JP" altLang="en-US" sz="3200" baseline="0" dirty="0" smtClean="0">
                          <a:solidFill>
                            <a:schemeClr val="tx2"/>
                          </a:solidFill>
                        </a:rPr>
                        <a:t>円</a:t>
                      </a:r>
                      <a:endParaRPr kumimoji="1" lang="en-US" altLang="ja-JP" sz="32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982" name="タイトル 2"/>
          <p:cNvSpPr>
            <a:spLocks noGrp="1"/>
          </p:cNvSpPr>
          <p:nvPr>
            <p:ph type="title"/>
          </p:nvPr>
        </p:nvSpPr>
        <p:spPr bwMode="auto">
          <a:xfrm>
            <a:off x="76200" y="457200"/>
            <a:ext cx="86106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3600" dirty="0" smtClean="0"/>
              <a:t>地区補助金活動　実例②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9144000" y="990600"/>
            <a:ext cx="0" cy="0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表 38"/>
          <p:cNvGraphicFramePr>
            <a:graphicFrameLocks noGrp="1"/>
          </p:cNvGraphicFramePr>
          <p:nvPr/>
        </p:nvGraphicFramePr>
        <p:xfrm>
          <a:off x="228600" y="1371600"/>
          <a:ext cx="86106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91439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02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9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9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228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1" name="直線コネクタ 40"/>
          <p:cNvCxnSpPr/>
          <p:nvPr/>
        </p:nvCxnSpPr>
        <p:spPr>
          <a:xfrm>
            <a:off x="2133600" y="1371600"/>
            <a:ext cx="0" cy="4495800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28600" y="1676400"/>
          <a:ext cx="8686800" cy="43434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43434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2" marR="91432" marT="45710" marB="45710">
                    <a:lnL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610600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2106"/>
                <a:gridCol w="6298494"/>
              </a:tblGrid>
              <a:tr h="2171700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中間報告書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補助金受領後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か月以内</a:t>
                      </a:r>
                      <a:endParaRPr kumimoji="1" lang="en-US" altLang="ja-JP" sz="32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kumimoji="1" lang="en-US" altLang="ja-JP" sz="32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年以内に完了しなければならない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71700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最終報告書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補助金受領後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か月以内</a:t>
                      </a:r>
                      <a:endParaRPr kumimoji="1" lang="en-US" altLang="ja-JP" sz="32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kumimoji="1" lang="en-US" altLang="ja-JP" sz="32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補助金口座のコピーと領収書の原本添付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003" name="タイトル 2"/>
          <p:cNvSpPr>
            <a:spLocks noGrp="1"/>
          </p:cNvSpPr>
          <p:nvPr>
            <p:ph type="title"/>
          </p:nvPr>
        </p:nvSpPr>
        <p:spPr bwMode="auto">
          <a:xfrm>
            <a:off x="533400" y="457200"/>
            <a:ext cx="8229600" cy="884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3600" dirty="0" smtClean="0"/>
              <a:t>地区補助金の活動報告書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28600" y="1676400"/>
          <a:ext cx="8686800" cy="4343399"/>
        </p:xfrm>
        <a:graphic>
          <a:graphicData uri="http://schemas.openxmlformats.org/drawingml/2006/table">
            <a:tbl>
              <a:tblPr/>
              <a:tblGrid>
                <a:gridCol w="2286000"/>
                <a:gridCol w="6400800"/>
              </a:tblGrid>
              <a:tr h="210162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7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コンテンツ プレースホルダー 1"/>
          <p:cNvSpPr>
            <a:spLocks noGrp="1"/>
          </p:cNvSpPr>
          <p:nvPr>
            <p:ph idx="1"/>
          </p:nvPr>
        </p:nvSpPr>
        <p:spPr bwMode="auto">
          <a:xfrm>
            <a:off x="152400" y="1219200"/>
            <a:ext cx="8534400" cy="5257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１．奉仕活動のための補助金</a:t>
            </a:r>
            <a:endParaRPr lang="en-US" altLang="ja-JP" sz="2800" dirty="0" smtClean="0"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　⇒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親睦</a:t>
            </a:r>
            <a:r>
              <a:rPr lang="ja-JP" altLang="en-US" sz="2800" dirty="0" smtClean="0">
                <a:latin typeface="Georgia" pitchFamily="18" charset="0"/>
              </a:rPr>
              <a:t>や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記念式典</a:t>
            </a:r>
            <a:r>
              <a:rPr lang="ja-JP" altLang="en-US" sz="2800" dirty="0" smtClean="0">
                <a:latin typeface="Georgia" pitchFamily="18" charset="0"/>
              </a:rPr>
              <a:t>・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娯楽活動</a:t>
            </a:r>
            <a:r>
              <a:rPr lang="ja-JP" altLang="en-US" sz="2800" dirty="0" smtClean="0">
                <a:latin typeface="Georgia" pitchFamily="18" charset="0"/>
              </a:rPr>
              <a:t>に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使用不可</a:t>
            </a:r>
            <a:endParaRPr lang="en-US" altLang="ja-JP" sz="2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２．予算の内訳明細と見積り根拠明示が必要</a:t>
            </a:r>
            <a:endParaRPr lang="en-US" altLang="ja-JP" sz="2800" dirty="0" smtClean="0"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　⇒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見積書の添付</a:t>
            </a:r>
            <a:r>
              <a:rPr lang="ja-JP" altLang="en-US" sz="2800" dirty="0" smtClean="0">
                <a:latin typeface="Georgia" pitchFamily="18" charset="0"/>
              </a:rPr>
              <a:t>が原則</a:t>
            </a:r>
            <a:endParaRPr lang="en-US" altLang="ja-JP" sz="2800" dirty="0" smtClean="0"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３．利害の対立の回避・可能性の開示</a:t>
            </a:r>
            <a:endParaRPr lang="en-US" altLang="ja-JP" sz="2800" dirty="0" smtClean="0"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　⇒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ロータリアン（企業）からは物品購入しない</a:t>
            </a:r>
            <a:endParaRPr lang="en-US" altLang="ja-JP" sz="2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　⇒どうしても必要な場合、３社以上の相見積り</a:t>
            </a:r>
            <a:endParaRPr lang="en-US" altLang="ja-JP" sz="2800" dirty="0" smtClean="0"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４．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ロータリアンの旅費は不可</a:t>
            </a:r>
            <a:endParaRPr lang="en-US" altLang="ja-JP" sz="2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Georgia" pitchFamily="18" charset="0"/>
              </a:rPr>
              <a:t>５．財団により</a:t>
            </a:r>
            <a:r>
              <a:rPr lang="ja-JP" altLang="en-US" sz="2800" dirty="0" smtClean="0">
                <a:solidFill>
                  <a:srgbClr val="FF0000"/>
                </a:solidFill>
                <a:latin typeface="Georgia" pitchFamily="18" charset="0"/>
              </a:rPr>
              <a:t>承認された活動のみに使用</a:t>
            </a:r>
            <a:endParaRPr lang="en-US" altLang="ja-JP" sz="2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+mj-ea"/>
                <a:ea typeface="+mj-ea"/>
              </a:rPr>
              <a:t>６．事業開始は</a:t>
            </a:r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補助金入金 </a:t>
            </a:r>
            <a:r>
              <a:rPr lang="en-US" altLang="ja-JP" sz="2800" dirty="0" smtClean="0">
                <a:solidFill>
                  <a:srgbClr val="FF0000"/>
                </a:solidFill>
                <a:latin typeface="+mj-ea"/>
                <a:ea typeface="+mj-ea"/>
              </a:rPr>
              <a:t>(7</a:t>
            </a:r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月下旬）</a:t>
            </a:r>
            <a:r>
              <a:rPr lang="ja-JP" altLang="en-US" sz="2800" dirty="0" smtClean="0">
                <a:solidFill>
                  <a:srgbClr val="FF0000"/>
                </a:solidFill>
                <a:latin typeface="+mj-ea"/>
              </a:rPr>
              <a:t>後</a:t>
            </a:r>
            <a:r>
              <a:rPr lang="ja-JP" altLang="en-US" sz="2800" dirty="0" smtClean="0">
                <a:latin typeface="+mj-ea"/>
              </a:rPr>
              <a:t>となる</a:t>
            </a:r>
            <a:endParaRPr lang="ja-JP" altLang="en-US" sz="2800" dirty="0" smtClean="0">
              <a:latin typeface="+mj-ea"/>
              <a:ea typeface="+mj-ea"/>
            </a:endParaRPr>
          </a:p>
        </p:txBody>
      </p:sp>
      <p:sp>
        <p:nvSpPr>
          <p:cNvPr id="43011" name="タイトル 2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3600" dirty="0" smtClean="0"/>
              <a:t>地区補助金申請時の注意点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57200" y="1447800"/>
          <a:ext cx="8215313" cy="4447453"/>
        </p:xfrm>
        <a:graphic>
          <a:graphicData uri="http://schemas.openxmlformats.org/drawingml/2006/table">
            <a:tbl>
              <a:tblPr/>
              <a:tblGrid>
                <a:gridCol w="1756454"/>
                <a:gridCol w="6458859"/>
              </a:tblGrid>
              <a:tr h="762001"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0856"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7944"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3542"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3110"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727" marB="45727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686800" cy="45719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49967"/>
                <a:gridCol w="6836833"/>
              </a:tblGrid>
              <a:tr h="63519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日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補助金管理セミナー・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MOU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（覚書）</a:t>
                      </a: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提出</a:t>
                      </a:r>
                      <a:endParaRPr kumimoji="1" lang="ja-JP" alt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082688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日～</a:t>
                      </a:r>
                      <a:endParaRPr kumimoji="1" lang="en-US" altLang="ja-JP" sz="32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日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クラブ</a:t>
                      </a:r>
                      <a:r>
                        <a:rPr kumimoji="1" lang="ja-JP" altLang="en-US" sz="2400" dirty="0" smtClean="0">
                          <a:solidFill>
                            <a:schemeClr val="tx2"/>
                          </a:solidFill>
                        </a:rPr>
                        <a:t>から</a:t>
                      </a: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地区補助金小委員会</a:t>
                      </a:r>
                      <a:r>
                        <a:rPr kumimoji="1" lang="ja-JP" altLang="en-US" sz="2400" dirty="0" smtClean="0">
                          <a:solidFill>
                            <a:schemeClr val="tx2"/>
                          </a:solidFill>
                        </a:rPr>
                        <a:t>へ</a:t>
                      </a:r>
                      <a:r>
                        <a:rPr kumimoji="1" lang="ja-JP" altLang="en-US" sz="2800" dirty="0" smtClean="0">
                          <a:solidFill>
                            <a:schemeClr val="tx2"/>
                          </a:solidFill>
                        </a:rPr>
                        <a:t>申請書</a:t>
                      </a:r>
                      <a:r>
                        <a:rPr kumimoji="1" lang="ja-JP" altLang="en-US" sz="2400" dirty="0" smtClean="0">
                          <a:solidFill>
                            <a:schemeClr val="tx2"/>
                          </a:solidFill>
                        </a:rPr>
                        <a:t>提出</a:t>
                      </a:r>
                      <a:endParaRPr kumimoji="1" lang="ja-JP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96287"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受付順に審査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78916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月初旬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地区から財団へ一括申請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78916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月以降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2"/>
                          </a:solidFill>
                        </a:rPr>
                        <a:t>財団より着金後、クラブへ補助金配分</a:t>
                      </a:r>
                      <a:endParaRPr kumimoji="1" lang="ja-JP" altLang="en-US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78" name="タイトル 2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ja-JP" sz="3600" dirty="0" smtClean="0"/>
              <a:t>2015</a:t>
            </a:r>
            <a:r>
              <a:rPr lang="ja-JP" altLang="en-US" sz="3600" dirty="0" smtClean="0"/>
              <a:t>年度地区補助金申請スケジュール</a:t>
            </a:r>
          </a:p>
        </p:txBody>
      </p:sp>
      <p:sp>
        <p:nvSpPr>
          <p:cNvPr id="5" name="下矢印 4"/>
          <p:cNvSpPr/>
          <p:nvPr/>
        </p:nvSpPr>
        <p:spPr>
          <a:xfrm>
            <a:off x="914400" y="1828800"/>
            <a:ext cx="1905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914400" y="3124200"/>
            <a:ext cx="1905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914400" y="4724400"/>
            <a:ext cx="190500" cy="304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304800" y="1371600"/>
          <a:ext cx="1884680" cy="4572000"/>
        </p:xfrm>
        <a:graphic>
          <a:graphicData uri="http://schemas.openxmlformats.org/drawingml/2006/table">
            <a:tbl>
              <a:tblPr firstCol="1" lastRow="1"/>
              <a:tblGrid>
                <a:gridCol w="1884680"/>
              </a:tblGrid>
              <a:tr h="457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170113" y="1371600"/>
          <a:ext cx="6812782" cy="4566975"/>
        </p:xfrm>
        <a:graphic>
          <a:graphicData uri="http://schemas.openxmlformats.org/drawingml/2006/table">
            <a:tbl>
              <a:tblPr/>
              <a:tblGrid>
                <a:gridCol w="6812782"/>
              </a:tblGrid>
              <a:tr h="45669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301625" y="2000250"/>
          <a:ext cx="8681775" cy="1125415"/>
        </p:xfrm>
        <a:graphic>
          <a:graphicData uri="http://schemas.openxmlformats.org/drawingml/2006/table">
            <a:tbl>
              <a:tblPr/>
              <a:tblGrid>
                <a:gridCol w="8681775"/>
              </a:tblGrid>
              <a:tr h="112541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301625" y="3962400"/>
          <a:ext cx="8681775" cy="1061776"/>
        </p:xfrm>
        <a:graphic>
          <a:graphicData uri="http://schemas.openxmlformats.org/drawingml/2006/table">
            <a:tbl>
              <a:tblPr/>
              <a:tblGrid>
                <a:gridCol w="8681775"/>
              </a:tblGrid>
              <a:tr h="10617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コンテンツ プレースホルダー 2"/>
          <p:cNvSpPr txBox="1">
            <a:spLocks/>
          </p:cNvSpPr>
          <p:nvPr/>
        </p:nvSpPr>
        <p:spPr bwMode="auto">
          <a:xfrm>
            <a:off x="2667000" y="5029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ts val="55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28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ご清聴ありがとうございました</a:t>
            </a:r>
            <a:endParaRPr kumimoji="1" lang="en-US" altLang="ja-JP" sz="28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9296400" y="6172200"/>
            <a:ext cx="1905000" cy="8683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cs typeface="MS PGothic" charset="0"/>
              </a:rPr>
              <a:t>ご清聴ありがとうございました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cs typeface="MS PGothic" charset="0"/>
            </a:endParaRPr>
          </a:p>
        </p:txBody>
      </p:sp>
      <p:grpSp>
        <p:nvGrpSpPr>
          <p:cNvPr id="45060" name="グループ化 11"/>
          <p:cNvGrpSpPr>
            <a:grpSpLocks/>
          </p:cNvGrpSpPr>
          <p:nvPr/>
        </p:nvGrpSpPr>
        <p:grpSpPr bwMode="auto">
          <a:xfrm>
            <a:off x="457200" y="823913"/>
            <a:ext cx="3578225" cy="1046162"/>
            <a:chOff x="457199" y="823746"/>
            <a:chExt cx="3577788" cy="1045938"/>
          </a:xfrm>
        </p:grpSpPr>
        <p:sp>
          <p:nvSpPr>
            <p:cNvPr id="4" name="正方形/長方形 3"/>
            <p:cNvSpPr/>
            <p:nvPr/>
          </p:nvSpPr>
          <p:spPr>
            <a:xfrm>
              <a:off x="457199" y="1066581"/>
              <a:ext cx="2484135" cy="180936"/>
            </a:xfrm>
            <a:prstGeom prst="rect">
              <a:avLst/>
            </a:prstGeom>
            <a:solidFill>
              <a:srgbClr val="FFD63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57199" y="1276086"/>
              <a:ext cx="2666674" cy="179350"/>
            </a:xfrm>
            <a:prstGeom prst="rect">
              <a:avLst/>
            </a:prstGeom>
            <a:solidFill>
              <a:srgbClr val="00A0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kumimoji="1" lang="en-US" altLang="ja-JP">
                  <a:solidFill>
                    <a:srgbClr val="FFFFFF"/>
                  </a:solidFill>
                  <a:cs typeface="ＭＳ Ｐゴシック" charset="0"/>
                </a:rPr>
                <a:t> </a:t>
              </a:r>
              <a:endParaRPr kumimoji="1" lang="ja-JP" altLang="en-US">
                <a:solidFill>
                  <a:srgbClr val="FFFFFF"/>
                </a:solidFill>
                <a:cs typeface="ＭＳ Ｐゴシック" charset="0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57199" y="1484005"/>
              <a:ext cx="2825405" cy="180936"/>
            </a:xfrm>
            <a:prstGeom prst="rect">
              <a:avLst/>
            </a:prstGeom>
            <a:solidFill>
              <a:srgbClr val="0D379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ja-JP" altLang="en-US"/>
            </a:p>
          </p:txBody>
        </p:sp>
        <p:sp>
          <p:nvSpPr>
            <p:cNvPr id="45066" name="正方形/長方形 8"/>
            <p:cNvSpPr>
              <a:spLocks noChangeArrowheads="1"/>
            </p:cNvSpPr>
            <p:nvPr/>
          </p:nvSpPr>
          <p:spPr bwMode="auto">
            <a:xfrm>
              <a:off x="2712761" y="823746"/>
              <a:ext cx="1322226" cy="964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ts val="1650"/>
                </a:lnSpc>
              </a:pPr>
              <a:r>
                <a:rPr lang="en-US" altLang="ja-JP" sz="1900" b="1">
                  <a:solidFill>
                    <a:srgbClr val="1B1A11"/>
                  </a:solidFill>
                  <a:latin typeface="Arial Narrow" pitchFamily="34" charset="0"/>
                </a:rPr>
                <a:t>EVERY</a:t>
              </a:r>
            </a:p>
            <a:p>
              <a:pPr>
                <a:lnSpc>
                  <a:spcPts val="1650"/>
                </a:lnSpc>
              </a:pPr>
              <a:r>
                <a:rPr lang="en-US" altLang="ja-JP" sz="1900" b="1">
                  <a:solidFill>
                    <a:srgbClr val="1B1A11"/>
                  </a:solidFill>
                  <a:latin typeface="Arial Narrow" pitchFamily="34" charset="0"/>
                </a:rPr>
                <a:t>   ROTARIAN</a:t>
              </a:r>
            </a:p>
            <a:p>
              <a:pPr>
                <a:lnSpc>
                  <a:spcPts val="1650"/>
                </a:lnSpc>
              </a:pPr>
              <a:r>
                <a:rPr lang="en-US" altLang="ja-JP" sz="1900" b="1">
                  <a:solidFill>
                    <a:srgbClr val="1B1A11"/>
                  </a:solidFill>
                  <a:latin typeface="Arial Narrow" pitchFamily="34" charset="0"/>
                </a:rPr>
                <a:t>       EVERY</a:t>
              </a:r>
            </a:p>
            <a:p>
              <a:pPr>
                <a:lnSpc>
                  <a:spcPts val="1650"/>
                </a:lnSpc>
              </a:pPr>
              <a:r>
                <a:rPr lang="en-US" altLang="ja-JP" sz="1900" b="1">
                  <a:solidFill>
                    <a:srgbClr val="1B1A11"/>
                  </a:solidFill>
                  <a:latin typeface="Arial Narrow" pitchFamily="34" charset="0"/>
                </a:rPr>
                <a:t>           YEAR</a:t>
              </a:r>
              <a:endParaRPr lang="ja-JP" altLang="en-US" sz="1900" b="1">
                <a:solidFill>
                  <a:srgbClr val="1B1A11"/>
                </a:solidFill>
                <a:latin typeface="Arial Narrow" pitchFamily="34" charset="0"/>
              </a:endParaRPr>
            </a:p>
          </p:txBody>
        </p:sp>
        <p:sp>
          <p:nvSpPr>
            <p:cNvPr id="45067" name="テキスト ボックス 10"/>
            <p:cNvSpPr txBox="1">
              <a:spLocks noChangeArrowheads="1"/>
            </p:cNvSpPr>
            <p:nvPr/>
          </p:nvSpPr>
          <p:spPr bwMode="auto">
            <a:xfrm>
              <a:off x="1606409" y="1623675"/>
              <a:ext cx="1446036" cy="246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sz="1000" b="1">
                  <a:solidFill>
                    <a:srgbClr val="1B1A11"/>
                  </a:solidFill>
                  <a:latin typeface="Arial Narrow" pitchFamily="34" charset="0"/>
                </a:rPr>
                <a:t>YOUR GIFT TO THE WORLD</a:t>
              </a:r>
              <a:endParaRPr kumimoji="1" lang="ja-JP" altLang="en-US" sz="1000" b="1">
                <a:solidFill>
                  <a:srgbClr val="1B1A11"/>
                </a:solidFill>
                <a:latin typeface="Arial Narrow" pitchFamily="34" charset="0"/>
              </a:endParaRPr>
            </a:p>
          </p:txBody>
        </p:sp>
      </p:grpSp>
      <p:sp>
        <p:nvSpPr>
          <p:cNvPr id="17" name="正方形/長方形 16"/>
          <p:cNvSpPr>
            <a:spLocks noChangeArrowheads="1"/>
          </p:cNvSpPr>
          <p:nvPr/>
        </p:nvSpPr>
        <p:spPr bwMode="auto">
          <a:xfrm>
            <a:off x="-38100" y="3505200"/>
            <a:ext cx="9220200" cy="13525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062" name="テキスト ボックス 15"/>
          <p:cNvSpPr txBox="1">
            <a:spLocks noChangeArrowheads="1"/>
          </p:cNvSpPr>
          <p:nvPr/>
        </p:nvSpPr>
        <p:spPr bwMode="auto">
          <a:xfrm>
            <a:off x="1431925" y="3600450"/>
            <a:ext cx="628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年次寄付は補助金の原資です。</a:t>
            </a:r>
            <a:r>
              <a:rPr lang="en-US" altLang="ja-JP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財団へのご寄附をお願いします。</a:t>
            </a:r>
            <a:endParaRPr kumimoji="1" lang="ja-JP" altLang="en-US" sz="3600" b="1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コンテンツ プレースホルダー 1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4582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r>
              <a:rPr lang="en-US" altLang="ja-JP" dirty="0" smtClean="0">
                <a:latin typeface="ヒラギノ角ゴ Std W8"/>
              </a:rPr>
              <a:t>2013-14</a:t>
            </a:r>
            <a:r>
              <a:rPr lang="ja-JP" altLang="en-US" dirty="0" smtClean="0">
                <a:latin typeface="Georgia" pitchFamily="18" charset="0"/>
              </a:rPr>
              <a:t>年度から補助金制度が一新された！</a:t>
            </a:r>
          </a:p>
        </p:txBody>
      </p:sp>
      <p:sp>
        <p:nvSpPr>
          <p:cNvPr id="19459" name="タイトル 2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dirty="0" smtClean="0"/>
              <a:t>補助金制度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457200" y="1905000"/>
            <a:ext cx="4381500" cy="6858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ja-JP" altLang="en-US" sz="3200" dirty="0"/>
              <a:t>グローバル補助金（</a:t>
            </a:r>
            <a:r>
              <a:rPr kumimoji="1" lang="en-US" altLang="ja-JP" sz="3200" dirty="0"/>
              <a:t>GG)</a:t>
            </a:r>
            <a:endParaRPr kumimoji="1" lang="ja-JP" altLang="en-US" sz="3200" dirty="0"/>
          </a:p>
        </p:txBody>
      </p:sp>
      <p:sp>
        <p:nvSpPr>
          <p:cNvPr id="5" name="角丸四角形 4"/>
          <p:cNvSpPr/>
          <p:nvPr/>
        </p:nvSpPr>
        <p:spPr>
          <a:xfrm>
            <a:off x="457200" y="3733800"/>
            <a:ext cx="3505200" cy="762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sz="3200" dirty="0"/>
              <a:t>地区補助金（</a:t>
            </a:r>
            <a:r>
              <a:rPr kumimoji="1" lang="en-US" altLang="ja-JP" sz="3200" dirty="0"/>
              <a:t>DG)</a:t>
            </a:r>
            <a:endParaRPr kumimoji="1" lang="ja-JP" altLang="en-US" sz="3200" dirty="0"/>
          </a:p>
        </p:txBody>
      </p:sp>
      <p:sp>
        <p:nvSpPr>
          <p:cNvPr id="19462" name="テキスト ボックス 5"/>
          <p:cNvSpPr txBox="1">
            <a:spLocks noChangeArrowheads="1"/>
          </p:cNvSpPr>
          <p:nvPr/>
        </p:nvSpPr>
        <p:spPr bwMode="auto">
          <a:xfrm>
            <a:off x="457200" y="26670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2800" dirty="0">
                <a:solidFill>
                  <a:schemeClr val="tx2"/>
                </a:solidFill>
              </a:rPr>
              <a:t>6</a:t>
            </a:r>
            <a:r>
              <a:rPr kumimoji="1" lang="ja-JP" altLang="en-US" sz="2800" dirty="0">
                <a:solidFill>
                  <a:schemeClr val="tx2"/>
                </a:solidFill>
              </a:rPr>
              <a:t>重点分野</a:t>
            </a:r>
            <a:r>
              <a:rPr kumimoji="1" lang="ja-JP" altLang="en-US" dirty="0">
                <a:solidFill>
                  <a:schemeClr val="tx2"/>
                </a:solidFill>
              </a:rPr>
              <a:t>における</a:t>
            </a:r>
            <a:r>
              <a:rPr kumimoji="1" lang="ja-JP" altLang="en-US" sz="2800" dirty="0">
                <a:solidFill>
                  <a:schemeClr val="tx2"/>
                </a:solidFill>
              </a:rPr>
              <a:t>大規模</a:t>
            </a:r>
            <a:r>
              <a:rPr kumimoji="1" lang="ja-JP" altLang="en-US" dirty="0">
                <a:solidFill>
                  <a:schemeClr val="tx2"/>
                </a:solidFill>
              </a:rPr>
              <a:t>な</a:t>
            </a:r>
            <a:r>
              <a:rPr kumimoji="1" lang="ja-JP" altLang="en-US" sz="2800" dirty="0">
                <a:solidFill>
                  <a:schemeClr val="tx2"/>
                </a:solidFill>
              </a:rPr>
              <a:t>国際</a:t>
            </a:r>
            <a:r>
              <a:rPr kumimoji="1" lang="ja-JP" altLang="en-US" dirty="0">
                <a:solidFill>
                  <a:schemeClr val="tx2"/>
                </a:solidFill>
              </a:rPr>
              <a:t>プロジェクトを</a:t>
            </a:r>
            <a:r>
              <a:rPr kumimoji="1" lang="ja-JP" altLang="en-US" sz="2800" dirty="0">
                <a:solidFill>
                  <a:schemeClr val="tx2"/>
                </a:solidFill>
              </a:rPr>
              <a:t>支援</a:t>
            </a:r>
            <a:r>
              <a:rPr kumimoji="1" lang="ja-JP" altLang="en-US" dirty="0">
                <a:solidFill>
                  <a:schemeClr val="tx2"/>
                </a:solidFill>
              </a:rPr>
              <a:t>する</a:t>
            </a:r>
          </a:p>
        </p:txBody>
      </p:sp>
      <p:sp>
        <p:nvSpPr>
          <p:cNvPr id="19463" name="テキスト ボックス 6"/>
          <p:cNvSpPr txBox="1">
            <a:spLocks noChangeArrowheads="1"/>
          </p:cNvSpPr>
          <p:nvPr/>
        </p:nvSpPr>
        <p:spPr bwMode="auto">
          <a:xfrm>
            <a:off x="533400" y="4724400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800" dirty="0">
                <a:solidFill>
                  <a:schemeClr val="tx2"/>
                </a:solidFill>
              </a:rPr>
              <a:t>地元と海外における奉仕活動を支援する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953000" y="1981200"/>
            <a:ext cx="2057400" cy="457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dirty="0">
                <a:solidFill>
                  <a:schemeClr val="tx2"/>
                </a:solidFill>
              </a:rPr>
              <a:t>Global Grants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38600" y="3810000"/>
            <a:ext cx="2133600" cy="533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dirty="0">
                <a:solidFill>
                  <a:schemeClr val="tx2"/>
                </a:solidFill>
              </a:rPr>
              <a:t>District Grants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9466" name="テキスト ボックス 1"/>
          <p:cNvSpPr txBox="1">
            <a:spLocks noChangeArrowheads="1"/>
          </p:cNvSpPr>
          <p:nvPr/>
        </p:nvSpPr>
        <p:spPr bwMode="auto">
          <a:xfrm>
            <a:off x="457200" y="3124200"/>
            <a:ext cx="525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800" dirty="0">
                <a:solidFill>
                  <a:schemeClr val="tx2"/>
                </a:solidFill>
              </a:rPr>
              <a:t>プロジェクト総額</a:t>
            </a:r>
            <a:r>
              <a:rPr kumimoji="1" lang="en-US" altLang="ja-JP" sz="2800" dirty="0">
                <a:solidFill>
                  <a:schemeClr val="tx2"/>
                </a:solidFill>
              </a:rPr>
              <a:t>3</a:t>
            </a:r>
            <a:r>
              <a:rPr kumimoji="1" lang="ja-JP" altLang="en-US" sz="2800" dirty="0">
                <a:solidFill>
                  <a:schemeClr val="tx2"/>
                </a:solidFill>
              </a:rPr>
              <a:t>万ドル以上</a:t>
            </a:r>
          </a:p>
        </p:txBody>
      </p:sp>
      <p:sp>
        <p:nvSpPr>
          <p:cNvPr id="19467" name="テキスト ボックス 5"/>
          <p:cNvSpPr txBox="1">
            <a:spLocks noChangeArrowheads="1"/>
          </p:cNvSpPr>
          <p:nvPr/>
        </p:nvSpPr>
        <p:spPr bwMode="auto">
          <a:xfrm>
            <a:off x="609600" y="5248275"/>
            <a:ext cx="5715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dirty="0">
                <a:solidFill>
                  <a:schemeClr val="tx2"/>
                </a:solidFill>
              </a:rPr>
              <a:t>プロジェクト総額</a:t>
            </a:r>
            <a:r>
              <a:rPr lang="en-US" altLang="ja-JP" sz="2800" dirty="0">
                <a:solidFill>
                  <a:schemeClr val="tx2"/>
                </a:solidFill>
              </a:rPr>
              <a:t>3</a:t>
            </a:r>
            <a:r>
              <a:rPr lang="ja-JP" altLang="en-US" sz="2800" dirty="0">
                <a:solidFill>
                  <a:schemeClr val="tx2"/>
                </a:solidFill>
              </a:rPr>
              <a:t>万ドル未満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6781800" y="1828800"/>
            <a:ext cx="2057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20483" name="サブタイトル 2"/>
          <p:cNvSpPr>
            <a:spLocks/>
          </p:cNvSpPr>
          <p:nvPr/>
        </p:nvSpPr>
        <p:spPr bwMode="auto">
          <a:xfrm>
            <a:off x="533400" y="4845050"/>
            <a:ext cx="2209800" cy="831850"/>
          </a:xfrm>
          <a:prstGeom prst="rect">
            <a:avLst/>
          </a:prstGeom>
          <a:solidFill>
            <a:schemeClr val="tx2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63500" algn="ctr" eaLnBrk="1" hangingPunct="1">
              <a:lnSpc>
                <a:spcPct val="90000"/>
              </a:lnSpc>
              <a:spcBef>
                <a:spcPts val="300"/>
              </a:spcBef>
              <a:buClr>
                <a:srgbClr val="99987F"/>
              </a:buClr>
              <a:buFont typeface="Georgia" pitchFamily="18" charset="0"/>
              <a:buNone/>
            </a:pPr>
            <a:r>
              <a:rPr kumimoji="1" lang="ja-JP" altLang="en-US" b="1">
                <a:solidFill>
                  <a:schemeClr val="bg1"/>
                </a:solidFill>
                <a:latin typeface="HGSｺﾞｼｯｸE" pitchFamily="50" charset="-128"/>
                <a:ea typeface="HGSｺﾞｼｯｸE" pitchFamily="50" charset="-128"/>
              </a:rPr>
              <a:t>地区補助金</a:t>
            </a:r>
            <a:endParaRPr kumimoji="1" lang="en-US" altLang="ja-JP" b="1">
              <a:solidFill>
                <a:schemeClr val="bg1"/>
              </a:solidFill>
              <a:latin typeface="HGSｺﾞｼｯｸE" pitchFamily="50" charset="-128"/>
              <a:ea typeface="ヒラギノ角ゴ Std W8"/>
              <a:cs typeface="ヒラギノ角ゴ Std W8"/>
            </a:endParaRPr>
          </a:p>
          <a:p>
            <a:pPr marL="63500" algn="ctr" eaLnBrk="1" hangingPunct="1">
              <a:lnSpc>
                <a:spcPct val="90000"/>
              </a:lnSpc>
              <a:spcBef>
                <a:spcPts val="300"/>
              </a:spcBef>
              <a:buClr>
                <a:srgbClr val="99987F"/>
              </a:buClr>
              <a:buFont typeface="Georgia" pitchFamily="18" charset="0"/>
              <a:buNone/>
            </a:pPr>
            <a:r>
              <a:rPr kumimoji="1" lang="ja-JP" altLang="en-US" b="1">
                <a:solidFill>
                  <a:schemeClr val="bg1"/>
                </a:solidFill>
                <a:latin typeface="HGSｺﾞｼｯｸE" pitchFamily="50" charset="-128"/>
                <a:ea typeface="HGSｺﾞｼｯｸE" pitchFamily="50" charset="-128"/>
              </a:rPr>
              <a:t> </a:t>
            </a:r>
            <a:r>
              <a:rPr kumimoji="1" lang="en-US" altLang="ja-JP" b="1">
                <a:solidFill>
                  <a:schemeClr val="bg1"/>
                </a:solidFill>
                <a:latin typeface="HGSｺﾞｼｯｸE" pitchFamily="50" charset="-128"/>
                <a:ea typeface="ヒラギノ角ゴ Std W8"/>
                <a:cs typeface="ヒラギノ角ゴ Std W8"/>
              </a:rPr>
              <a:t>(DG)</a:t>
            </a:r>
            <a:endParaRPr kumimoji="1" lang="ja-JP" altLang="en-US" b="1">
              <a:solidFill>
                <a:schemeClr val="bg1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838200" y="1801813"/>
            <a:ext cx="5257800" cy="6762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chemeClr val="tx2">
                    <a:lumMod val="5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ヒラギノ角ゴ Std W8"/>
              </a:rPr>
              <a:t>年 次 基 金 寄 付</a:t>
            </a:r>
          </a:p>
        </p:txBody>
      </p:sp>
      <p:sp>
        <p:nvSpPr>
          <p:cNvPr id="20485" name="正方形/長方形 8"/>
          <p:cNvSpPr>
            <a:spLocks noChangeArrowheads="1"/>
          </p:cNvSpPr>
          <p:nvPr/>
        </p:nvSpPr>
        <p:spPr bwMode="auto">
          <a:xfrm>
            <a:off x="685800" y="263842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ja-JP" b="1">
                <a:solidFill>
                  <a:srgbClr val="0E5EFF"/>
                </a:solidFill>
                <a:latin typeface="HGPｺﾞｼｯｸE" pitchFamily="50" charset="-128"/>
                <a:ea typeface="ヒラギノ角ゴ Std W8"/>
                <a:cs typeface="ヒラギノ角ゴ Std W8"/>
              </a:rPr>
              <a:t>50</a:t>
            </a:r>
            <a:r>
              <a:rPr kumimoji="1" lang="ja-JP" altLang="en-US" b="1">
                <a:solidFill>
                  <a:srgbClr val="0E5EFF"/>
                </a:solidFill>
                <a:latin typeface="HGPｺﾞｼｯｸE" pitchFamily="50" charset="-128"/>
                <a:ea typeface="HGPｺﾞｼｯｸE" pitchFamily="50" charset="-128"/>
              </a:rPr>
              <a:t>％</a:t>
            </a:r>
            <a:r>
              <a:rPr kumimoji="1" lang="en-US" altLang="ja-JP" b="1">
                <a:solidFill>
                  <a:srgbClr val="0E5EFF"/>
                </a:solidFill>
                <a:latin typeface="HGPｺﾞｼｯｸE" pitchFamily="50" charset="-128"/>
                <a:ea typeface="ヒラギノ角ゴ Std W8"/>
                <a:cs typeface="ヒラギノ角ゴ Std W8"/>
              </a:rPr>
              <a:t> </a:t>
            </a:r>
            <a:endParaRPr kumimoji="1" lang="ja-JP" altLang="en-US" b="1">
              <a:solidFill>
                <a:srgbClr val="0E5EFF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3496" name="テキスト ボックス 9"/>
          <p:cNvSpPr txBox="1">
            <a:spLocks noChangeArrowheads="1"/>
          </p:cNvSpPr>
          <p:nvPr/>
        </p:nvSpPr>
        <p:spPr bwMode="auto">
          <a:xfrm>
            <a:off x="5791200" y="2667000"/>
            <a:ext cx="99060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ヒラギノ角ゴ Std W8"/>
              </a:rPr>
              <a:t>45</a:t>
            </a:r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ヒラギノ角ゴ Std W8"/>
              </a:rPr>
              <a:t>％</a:t>
            </a:r>
          </a:p>
        </p:txBody>
      </p:sp>
      <p:sp>
        <p:nvSpPr>
          <p:cNvPr id="20487" name="正方形/長方形 10"/>
          <p:cNvSpPr>
            <a:spLocks noChangeArrowheads="1"/>
          </p:cNvSpPr>
          <p:nvPr/>
        </p:nvSpPr>
        <p:spPr bwMode="auto">
          <a:xfrm>
            <a:off x="4572000" y="3200400"/>
            <a:ext cx="4114800" cy="523875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ja-JP">
                <a:solidFill>
                  <a:schemeClr val="tx2"/>
                </a:solidFill>
                <a:latin typeface="ヒラギノ角ゴ StdN W8"/>
                <a:ea typeface="ヒラギノ角ゴ StdN W8"/>
                <a:cs typeface="ヒラギノ角ゴ StdN W8"/>
              </a:rPr>
              <a:t> </a:t>
            </a:r>
            <a:r>
              <a:rPr kumimoji="1" lang="ja-JP" altLang="en-US" sz="2800" b="1">
                <a:solidFill>
                  <a:schemeClr val="tx2"/>
                </a:solidFill>
                <a:latin typeface="HGSｺﾞｼｯｸE" pitchFamily="50" charset="-128"/>
                <a:ea typeface="HGSｺﾞｼｯｸE" pitchFamily="50" charset="-128"/>
              </a:rPr>
              <a:t>国際財団活動資金</a:t>
            </a:r>
            <a:r>
              <a:rPr kumimoji="1" lang="en-US" altLang="ja-JP" sz="2800" b="1">
                <a:solidFill>
                  <a:schemeClr val="tx2"/>
                </a:solidFill>
                <a:latin typeface="HGSｺﾞｼｯｸE" pitchFamily="50" charset="-128"/>
                <a:ea typeface="ヒラギノ角ゴ StdN W8"/>
                <a:cs typeface="ヒラギノ角ゴ StdN W8"/>
              </a:rPr>
              <a:t>(WF) </a:t>
            </a:r>
            <a:endParaRPr kumimoji="1" lang="en-US" altLang="ja-JP" sz="2800" b="1">
              <a:solidFill>
                <a:schemeClr val="tx2"/>
              </a:solidFill>
              <a:latin typeface="HGSｺﾞｼｯｸE" pitchFamily="50" charset="-128"/>
              <a:ea typeface="ヒラギノ角ゴ Std W8"/>
              <a:cs typeface="ヒラギノ角ゴ Std W8"/>
            </a:endParaRPr>
          </a:p>
        </p:txBody>
      </p:sp>
      <p:sp>
        <p:nvSpPr>
          <p:cNvPr id="20488" name="テキスト ボックス 12"/>
          <p:cNvSpPr txBox="1">
            <a:spLocks noChangeArrowheads="1"/>
          </p:cNvSpPr>
          <p:nvPr/>
        </p:nvSpPr>
        <p:spPr bwMode="auto">
          <a:xfrm>
            <a:off x="3200400" y="4845050"/>
            <a:ext cx="3505200" cy="831850"/>
          </a:xfrm>
          <a:prstGeom prst="rect">
            <a:avLst/>
          </a:prstGeom>
          <a:solidFill>
            <a:schemeClr val="tx2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kumimoji="1" lang="ja-JP" altLang="en-US" b="1">
                <a:solidFill>
                  <a:schemeClr val="bg1"/>
                </a:solidFill>
                <a:latin typeface="HGSｺﾞｼｯｸE" pitchFamily="50" charset="-128"/>
                <a:ea typeface="HGSｺﾞｼｯｸE" pitchFamily="50" charset="-128"/>
              </a:rPr>
              <a:t>グローバル補助金</a:t>
            </a:r>
            <a:endParaRPr kumimoji="1" lang="en-US" altLang="ja-JP" b="1">
              <a:solidFill>
                <a:schemeClr val="bg1"/>
              </a:solidFill>
              <a:latin typeface="HGSｺﾞｼｯｸE" pitchFamily="50" charset="-128"/>
              <a:ea typeface="ヒラギノ角ゴ Std W8"/>
              <a:cs typeface="ヒラギノ角ゴ Std W8"/>
            </a:endParaRPr>
          </a:p>
          <a:p>
            <a:pPr algn="ctr" eaLnBrk="1" hangingPunct="1"/>
            <a:r>
              <a:rPr kumimoji="1" lang="en-US" altLang="ja-JP" b="1">
                <a:solidFill>
                  <a:schemeClr val="bg1"/>
                </a:solidFill>
                <a:latin typeface="HGSｺﾞｼｯｸE" pitchFamily="50" charset="-128"/>
                <a:ea typeface="ヒラギノ角ゴ Std W8"/>
                <a:cs typeface="ヒラギノ角ゴ Std W8"/>
              </a:rPr>
              <a:t> (GG) </a:t>
            </a:r>
            <a:endParaRPr kumimoji="1" lang="ja-JP" altLang="en-US" b="1">
              <a:solidFill>
                <a:schemeClr val="bg1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6392" name="テキスト ボックス 27"/>
          <p:cNvSpPr txBox="1">
            <a:spLocks noChangeArrowheads="1"/>
          </p:cNvSpPr>
          <p:nvPr/>
        </p:nvSpPr>
        <p:spPr bwMode="auto">
          <a:xfrm>
            <a:off x="5791200" y="4044950"/>
            <a:ext cx="320040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kumimoji="1" sz="2800">
                <a:solidFill>
                  <a:schemeClr val="tx1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kumimoji="1" sz="2600">
                <a:solidFill>
                  <a:schemeClr val="accent2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kumimoji="1" sz="2400">
                <a:solidFill>
                  <a:schemeClr val="accent1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kumimoji="1" sz="2200">
                <a:solidFill>
                  <a:schemeClr val="accent1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kumimoji="1" sz="2000">
                <a:solidFill>
                  <a:srgbClr val="A04DA3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kumimoji="1" sz="2000">
                <a:solidFill>
                  <a:srgbClr val="A04DA3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kumimoji="1" sz="2000">
                <a:solidFill>
                  <a:srgbClr val="A04DA3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kumimoji="1" sz="2000">
                <a:solidFill>
                  <a:srgbClr val="A04DA3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kumimoji="1" sz="2000">
                <a:solidFill>
                  <a:srgbClr val="A04DA3"/>
                </a:solidFill>
                <a:latin typeface="Georgia" panose="02040502050405020303" pitchFamily="18" charset="0"/>
                <a:ea typeface="HG明朝B" panose="02020809000000000000" pitchFamily="1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マッチング </a:t>
            </a:r>
            <a:r>
              <a:rPr lang="en-US" altLang="ja-JP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上乗せ）</a:t>
            </a:r>
          </a:p>
        </p:txBody>
      </p:sp>
      <p:sp>
        <p:nvSpPr>
          <p:cNvPr id="20490" name="テキスト ボックス 23"/>
          <p:cNvSpPr txBox="1">
            <a:spLocks noChangeArrowheads="1"/>
          </p:cNvSpPr>
          <p:nvPr/>
        </p:nvSpPr>
        <p:spPr bwMode="auto">
          <a:xfrm>
            <a:off x="228600" y="3200400"/>
            <a:ext cx="4114800" cy="523875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ja-JP" altLang="en-US" b="1">
                <a:solidFill>
                  <a:schemeClr val="tx2"/>
                </a:solidFill>
                <a:latin typeface="HGSｺﾞｼｯｸE" pitchFamily="50" charset="-128"/>
                <a:ea typeface="HGSｺﾞｼｯｸE" pitchFamily="50" charset="-128"/>
              </a:rPr>
              <a:t> </a:t>
            </a:r>
            <a:r>
              <a:rPr kumimoji="1" lang="ja-JP" altLang="en-US" sz="2800" b="1">
                <a:solidFill>
                  <a:schemeClr val="tx2"/>
                </a:solidFill>
                <a:latin typeface="HGSｺﾞｼｯｸE" pitchFamily="50" charset="-128"/>
                <a:ea typeface="HGSｺﾞｼｯｸE" pitchFamily="50" charset="-128"/>
              </a:rPr>
              <a:t>地区財団活動資金</a:t>
            </a:r>
            <a:r>
              <a:rPr kumimoji="1" lang="en-US" altLang="ja-JP" sz="2800" b="1">
                <a:solidFill>
                  <a:schemeClr val="tx2"/>
                </a:solidFill>
                <a:latin typeface="HGSｺﾞｼｯｸE" pitchFamily="50" charset="-128"/>
                <a:ea typeface="HGSｺﾞｼｯｸE" pitchFamily="50" charset="-128"/>
              </a:rPr>
              <a:t>(DDF)</a:t>
            </a:r>
            <a:endParaRPr kumimoji="1" lang="ja-JP" altLang="en-US" sz="2800" b="1">
              <a:solidFill>
                <a:schemeClr val="tx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4" name="V 字形矢印 3"/>
          <p:cNvSpPr/>
          <p:nvPr/>
        </p:nvSpPr>
        <p:spPr>
          <a:xfrm rot="5400000">
            <a:off x="1500982" y="2690018"/>
            <a:ext cx="565150" cy="366713"/>
          </a:xfrm>
          <a:prstGeom prst="notchedRightArrow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3" name="V 字形矢印 22"/>
          <p:cNvSpPr/>
          <p:nvPr/>
        </p:nvSpPr>
        <p:spPr>
          <a:xfrm rot="5400000">
            <a:off x="5234782" y="2690018"/>
            <a:ext cx="565150" cy="366713"/>
          </a:xfrm>
          <a:prstGeom prst="notched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6" name="V 字形矢印 25"/>
          <p:cNvSpPr/>
          <p:nvPr/>
        </p:nvSpPr>
        <p:spPr>
          <a:xfrm rot="5400000">
            <a:off x="1278732" y="4131468"/>
            <a:ext cx="1003300" cy="360363"/>
          </a:xfrm>
          <a:prstGeom prst="notched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8" name="V 字形矢印 27"/>
          <p:cNvSpPr/>
          <p:nvPr/>
        </p:nvSpPr>
        <p:spPr>
          <a:xfrm rot="5400000">
            <a:off x="3036094" y="4126706"/>
            <a:ext cx="1000125" cy="366713"/>
          </a:xfrm>
          <a:prstGeom prst="notched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曲折矢印 7"/>
          <p:cNvSpPr/>
          <p:nvPr/>
        </p:nvSpPr>
        <p:spPr>
          <a:xfrm rot="10800000">
            <a:off x="3657600" y="3733800"/>
            <a:ext cx="1905000" cy="700088"/>
          </a:xfrm>
          <a:prstGeom prst="bentArrow">
            <a:avLst>
              <a:gd name="adj1" fmla="val 25000"/>
              <a:gd name="adj2" fmla="val 17592"/>
              <a:gd name="adj3" fmla="val 34117"/>
              <a:gd name="adj4" fmla="val 8421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496" name="タイトル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3600" dirty="0" smtClean="0">
                <a:latin typeface="Arial Narrow" pitchFamily="34" charset="0"/>
              </a:rPr>
              <a:t>年次基金の流れ（シェア・システム）</a:t>
            </a:r>
          </a:p>
        </p:txBody>
      </p:sp>
      <p:sp>
        <p:nvSpPr>
          <p:cNvPr id="16" name="V 字形矢印 15"/>
          <p:cNvSpPr/>
          <p:nvPr/>
        </p:nvSpPr>
        <p:spPr>
          <a:xfrm>
            <a:off x="6172200" y="1905000"/>
            <a:ext cx="609600" cy="381000"/>
          </a:xfrm>
          <a:prstGeom prst="notched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58000" y="1905000"/>
            <a:ext cx="1828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ja-JP" altLang="en-US" b="1" dirty="0">
                <a:solidFill>
                  <a:schemeClr val="tx1">
                    <a:lumMod val="50000"/>
                  </a:schemeClr>
                </a:solidFill>
              </a:rPr>
              <a:t>財団運営費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29400" y="1295400"/>
            <a:ext cx="2514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ja-JP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投資収入で運営費を</a:t>
            </a:r>
            <a:endParaRPr kumimoji="1" lang="en-US" altLang="ja-JP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賄えない場合のみ</a:t>
            </a:r>
            <a:r>
              <a:rPr kumimoji="1" lang="en-US" altLang="ja-JP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defRPr/>
            </a:pPr>
            <a:endParaRPr kumimoji="1" lang="ja-JP" alt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96000" y="1447800"/>
            <a:ext cx="685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ja-JP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5%</a:t>
            </a:r>
            <a:endParaRPr kumimoji="1" lang="ja-JP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6781800" y="5257800"/>
            <a:ext cx="2209800" cy="838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ja-JP" altLang="en-US" sz="2000" b="1" dirty="0">
                <a:solidFill>
                  <a:srgbClr val="FF0000"/>
                </a:solidFill>
              </a:rPr>
              <a:t>ﾎﾟﾘｵ･ﾌﾟﾗｽ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$20,000</a:t>
            </a:r>
          </a:p>
          <a:p>
            <a:pPr>
              <a:defRPr/>
            </a:pPr>
            <a:r>
              <a:rPr kumimoji="1" lang="en-US" altLang="ja-JP" sz="2000" b="1" dirty="0">
                <a:solidFill>
                  <a:srgbClr val="FF0000"/>
                </a:solidFill>
              </a:rPr>
              <a:t>R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平和ｾﾝﾀｰ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$20,000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81000" y="44958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1" lang="ja-JP" altLang="en-US" dirty="0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765939" y="1886248"/>
            <a:ext cx="1371600" cy="838200"/>
            <a:chOff x="3552" y="864"/>
            <a:chExt cx="864" cy="52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387" name="AutoShape 5"/>
            <p:cNvSpPr>
              <a:spLocks noChangeArrowheads="1"/>
            </p:cNvSpPr>
            <p:nvPr/>
          </p:nvSpPr>
          <p:spPr bwMode="auto">
            <a:xfrm>
              <a:off x="3552" y="864"/>
              <a:ext cx="864" cy="200"/>
            </a:xfrm>
            <a:prstGeom prst="rightArrow">
              <a:avLst>
                <a:gd name="adj1" fmla="val 50000"/>
                <a:gd name="adj2" fmla="val 108000"/>
              </a:avLst>
            </a:prstGeom>
            <a:solidFill>
              <a:schemeClr val="tx2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>
                <a:latin typeface="Candara" panose="020E0502030303020204" pitchFamily="34" charset="0"/>
                <a:ea typeface="HGS明朝E" panose="02020900000000000000" pitchFamily="18" charset="-128"/>
              </a:endParaRPr>
            </a:p>
          </p:txBody>
        </p:sp>
        <p:sp>
          <p:nvSpPr>
            <p:cNvPr id="15388" name="Text Box 7"/>
            <p:cNvSpPr txBox="1">
              <a:spLocks noChangeArrowheads="1"/>
            </p:cNvSpPr>
            <p:nvPr/>
          </p:nvSpPr>
          <p:spPr bwMode="auto">
            <a:xfrm>
              <a:off x="3600" y="1104"/>
              <a:ext cx="692" cy="288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200" dirty="0" smtClean="0">
                  <a:solidFill>
                    <a:schemeClr val="bg2">
                      <a:lumMod val="1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未使用分は</a:t>
              </a:r>
            </a:p>
            <a:p>
              <a:pPr eaLnBrk="1" hangingPunct="1">
                <a:defRPr/>
              </a:pPr>
              <a:r>
                <a:rPr lang="ja-JP" altLang="en-US" sz="1200" dirty="0" smtClean="0">
                  <a:solidFill>
                    <a:schemeClr val="bg2">
                      <a:lumMod val="1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次年度へ繰越</a:t>
              </a:r>
            </a:p>
          </p:txBody>
        </p:sp>
      </p:grpSp>
      <p:sp>
        <p:nvSpPr>
          <p:cNvPr id="15366" name="AutoShape 9"/>
          <p:cNvSpPr>
            <a:spLocks noChangeArrowheads="1"/>
          </p:cNvSpPr>
          <p:nvPr/>
        </p:nvSpPr>
        <p:spPr bwMode="auto">
          <a:xfrm>
            <a:off x="228600" y="1447800"/>
            <a:ext cx="1600200" cy="13287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 algn="ctr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b="1" dirty="0" smtClean="0">
                <a:solidFill>
                  <a:schemeClr val="bg2">
                    <a:lumMod val="1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2014-15</a:t>
            </a:r>
          </a:p>
          <a:p>
            <a:pPr algn="ctr" eaLnBrk="1" hangingPunct="1">
              <a:defRPr/>
            </a:pPr>
            <a:r>
              <a:rPr lang="en-US" altLang="ja-JP" b="1" dirty="0" smtClean="0">
                <a:solidFill>
                  <a:schemeClr val="bg2">
                    <a:lumMod val="1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DDF</a:t>
            </a:r>
          </a:p>
          <a:p>
            <a:pPr algn="ctr" eaLnBrk="1" hangingPunct="1"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$417,630</a:t>
            </a:r>
          </a:p>
        </p:txBody>
      </p:sp>
      <p:sp>
        <p:nvSpPr>
          <p:cNvPr id="21510" name="Line 14"/>
          <p:cNvSpPr>
            <a:spLocks noChangeShapeType="1"/>
          </p:cNvSpPr>
          <p:nvPr/>
        </p:nvSpPr>
        <p:spPr bwMode="auto">
          <a:xfrm>
            <a:off x="4432300" y="2501900"/>
            <a:ext cx="2254250" cy="14351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arrow" w="lg" len="lg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21511" name="Line 15"/>
          <p:cNvSpPr>
            <a:spLocks noChangeShapeType="1"/>
          </p:cNvSpPr>
          <p:nvPr/>
        </p:nvSpPr>
        <p:spPr bwMode="auto">
          <a:xfrm flipH="1">
            <a:off x="2027238" y="2501900"/>
            <a:ext cx="2387600" cy="13858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arrow" w="lg" len="lg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21512" name="Line 16"/>
          <p:cNvSpPr>
            <a:spLocks noChangeShapeType="1"/>
          </p:cNvSpPr>
          <p:nvPr/>
        </p:nvSpPr>
        <p:spPr bwMode="auto">
          <a:xfrm>
            <a:off x="4414838" y="2489200"/>
            <a:ext cx="0" cy="14176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arrow" w="lg" len="lg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370" name="AutoShape 20"/>
          <p:cNvSpPr>
            <a:spLocks noChangeArrowheads="1"/>
          </p:cNvSpPr>
          <p:nvPr/>
        </p:nvSpPr>
        <p:spPr bwMode="auto">
          <a:xfrm>
            <a:off x="3352800" y="1524000"/>
            <a:ext cx="2362200" cy="919401"/>
          </a:xfrm>
          <a:prstGeom prst="roundRect">
            <a:avLst>
              <a:gd name="adj" fmla="val 16667"/>
            </a:avLst>
          </a:prstGeom>
          <a:noFill/>
          <a:ln w="57150" cmpd="dbl" algn="ctr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b="1" dirty="0" smtClean="0">
                <a:solidFill>
                  <a:schemeClr val="bg2">
                    <a:lumMod val="1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2015-16</a:t>
            </a:r>
          </a:p>
          <a:p>
            <a:pPr algn="ctr" eaLnBrk="1" hangingPunct="1">
              <a:defRPr/>
            </a:pPr>
            <a:r>
              <a:rPr lang="en-US" altLang="ja-JP" b="1" dirty="0" smtClean="0">
                <a:solidFill>
                  <a:schemeClr val="bg2">
                    <a:lumMod val="1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DDF  </a:t>
            </a:r>
            <a:r>
              <a:rPr lang="en-US" altLang="ja-JP" b="1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$484,490</a:t>
            </a:r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6705600" y="3973513"/>
            <a:ext cx="2252663" cy="1108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+mj-ea"/>
                <a:ea typeface="+mj-ea"/>
              </a:rPr>
              <a:t>ポリオ・プラス</a:t>
            </a:r>
            <a:endParaRPr lang="en-US" altLang="ja-JP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just"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latin typeface="+mj-ea"/>
                <a:ea typeface="+mj-ea"/>
              </a:rPr>
              <a:t>R </a:t>
            </a:r>
            <a:r>
              <a:rPr lang="ja-JP" altLang="en-US" dirty="0" smtClean="0">
                <a:solidFill>
                  <a:schemeClr val="bg1"/>
                </a:solidFill>
                <a:latin typeface="+mj-ea"/>
                <a:ea typeface="+mj-ea"/>
              </a:rPr>
              <a:t>平和センター</a:t>
            </a:r>
            <a:endParaRPr lang="en-US" altLang="ja-JP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just" eaLnBrk="1" hangingPunct="1">
              <a:defRPr/>
            </a:pPr>
            <a:r>
              <a:rPr lang="ja-JP" altLang="en-US" sz="1800" dirty="0" smtClean="0">
                <a:solidFill>
                  <a:schemeClr val="bg1"/>
                </a:solidFill>
                <a:latin typeface="+mj-ea"/>
                <a:ea typeface="+mj-ea"/>
              </a:rPr>
              <a:t>その他</a:t>
            </a:r>
            <a:endParaRPr lang="en-US" altLang="ja-JP" sz="18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373" name="Text Box 28"/>
          <p:cNvSpPr txBox="1">
            <a:spLocks noChangeArrowheads="1"/>
          </p:cNvSpPr>
          <p:nvPr/>
        </p:nvSpPr>
        <p:spPr bwMode="auto">
          <a:xfrm>
            <a:off x="381000" y="3941763"/>
            <a:ext cx="1744663" cy="46196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+mj-ea"/>
                <a:ea typeface="+mj-ea"/>
              </a:rPr>
              <a:t>地区補助金</a:t>
            </a:r>
          </a:p>
        </p:txBody>
      </p:sp>
      <p:sp>
        <p:nvSpPr>
          <p:cNvPr id="15375" name="Text Box 22"/>
          <p:cNvSpPr txBox="1">
            <a:spLocks noChangeArrowheads="1"/>
          </p:cNvSpPr>
          <p:nvPr/>
        </p:nvSpPr>
        <p:spPr bwMode="auto">
          <a:xfrm>
            <a:off x="3030538" y="3959225"/>
            <a:ext cx="2768600" cy="461963"/>
          </a:xfrm>
          <a:prstGeom prst="rect">
            <a:avLst/>
          </a:prstGeom>
          <a:solidFill>
            <a:schemeClr val="tx2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+mj-ea"/>
                <a:ea typeface="+mj-ea"/>
              </a:rPr>
              <a:t>グローバル補助金</a:t>
            </a:r>
          </a:p>
        </p:txBody>
      </p:sp>
      <p:sp>
        <p:nvSpPr>
          <p:cNvPr id="21517" name="Line 24"/>
          <p:cNvSpPr>
            <a:spLocks noChangeShapeType="1"/>
          </p:cNvSpPr>
          <p:nvPr/>
        </p:nvSpPr>
        <p:spPr bwMode="auto">
          <a:xfrm flipH="1" flipV="1">
            <a:off x="4414838" y="4508500"/>
            <a:ext cx="0" cy="11557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arrow" w="lg" len="lg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21518" name="AutoShape 25"/>
          <p:cNvSpPr>
            <a:spLocks noChangeArrowheads="1"/>
          </p:cNvSpPr>
          <p:nvPr/>
        </p:nvSpPr>
        <p:spPr bwMode="auto">
          <a:xfrm>
            <a:off x="3344863" y="5684838"/>
            <a:ext cx="2906712" cy="796925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kumimoji="1" lang="en-US" altLang="ja-JP" b="1">
                <a:solidFill>
                  <a:srgbClr val="1B1A11"/>
                </a:solidFill>
                <a:latin typeface="ＭＳ Ｐゴシック" pitchFamily="50" charset="-128"/>
                <a:ea typeface="ＭＳ Ｐゴシック" pitchFamily="50" charset="-128"/>
              </a:rPr>
              <a:t>World Fund</a:t>
            </a:r>
            <a:r>
              <a:rPr kumimoji="1" lang="en-US" altLang="ja-JP">
                <a:solidFill>
                  <a:srgbClr val="1B1A11"/>
                </a:solidFill>
                <a:latin typeface="ＭＳ Ｐゴシック" pitchFamily="50" charset="-128"/>
                <a:ea typeface="ＭＳ Ｐゴシック" pitchFamily="50" charset="-128"/>
              </a:rPr>
              <a:t/>
            </a:r>
            <a:br>
              <a:rPr kumimoji="1" lang="en-US" altLang="ja-JP">
                <a:solidFill>
                  <a:srgbClr val="1B1A11"/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kumimoji="1" lang="ja-JP" altLang="en-US">
                <a:solidFill>
                  <a:srgbClr val="1B1A11"/>
                </a:solidFill>
                <a:latin typeface="ＭＳ Ｐゴシック" pitchFamily="50" charset="-128"/>
                <a:ea typeface="ＭＳ Ｐゴシック" pitchFamily="50" charset="-128"/>
              </a:rPr>
              <a:t>国際財団活動資金</a:t>
            </a:r>
          </a:p>
        </p:txBody>
      </p:sp>
      <p:grpSp>
        <p:nvGrpSpPr>
          <p:cNvPr id="21519" name="Group 43"/>
          <p:cNvGrpSpPr>
            <a:grpSpLocks/>
          </p:cNvGrpSpPr>
          <p:nvPr/>
        </p:nvGrpSpPr>
        <p:grpSpPr bwMode="auto">
          <a:xfrm>
            <a:off x="762000" y="4492625"/>
            <a:ext cx="3613150" cy="965200"/>
            <a:chOff x="642" y="2678"/>
            <a:chExt cx="2276" cy="608"/>
          </a:xfrm>
        </p:grpSpPr>
        <p:sp>
          <p:nvSpPr>
            <p:cNvPr id="15385" name="Text Box 34"/>
            <p:cNvSpPr txBox="1">
              <a:spLocks noChangeArrowheads="1"/>
            </p:cNvSpPr>
            <p:nvPr/>
          </p:nvSpPr>
          <p:spPr bwMode="auto">
            <a:xfrm>
              <a:off x="642" y="3065"/>
              <a:ext cx="2276" cy="221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sm" len="sm"/>
            </a:ln>
            <a:extLst/>
          </p:spPr>
          <p:txBody>
            <a:bodyPr>
              <a:spAutoFit/>
            </a:bodyPr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lnSpc>
                  <a:spcPct val="70000"/>
                </a:lnSpc>
                <a:defRPr/>
              </a:pPr>
              <a:r>
                <a:rPr lang="ja-JP" altLang="en-US" dirty="0" smtClean="0">
                  <a:solidFill>
                    <a:schemeClr val="tx2"/>
                  </a:solidFill>
                  <a:latin typeface="+mj-ea"/>
                  <a:ea typeface="+mj-ea"/>
                </a:rPr>
                <a:t>クラブ･地区からの現金</a:t>
              </a:r>
            </a:p>
          </p:txBody>
        </p:sp>
        <p:sp>
          <p:nvSpPr>
            <p:cNvPr id="21530" name="Line 35"/>
            <p:cNvSpPr>
              <a:spLocks noChangeShapeType="1"/>
            </p:cNvSpPr>
            <p:nvPr/>
          </p:nvSpPr>
          <p:spPr bwMode="auto">
            <a:xfrm flipV="1">
              <a:off x="2034" y="2678"/>
              <a:ext cx="336" cy="33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lg" len="lg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933067" y="1820216"/>
            <a:ext cx="1371600" cy="842963"/>
            <a:chOff x="1344" y="816"/>
            <a:chExt cx="864" cy="531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15383" name="AutoShape 10"/>
            <p:cNvSpPr>
              <a:spLocks noChangeArrowheads="1"/>
            </p:cNvSpPr>
            <p:nvPr/>
          </p:nvSpPr>
          <p:spPr bwMode="auto">
            <a:xfrm>
              <a:off x="1344" y="816"/>
              <a:ext cx="864" cy="200"/>
            </a:xfrm>
            <a:prstGeom prst="rightArrow">
              <a:avLst>
                <a:gd name="adj1" fmla="val 50000"/>
                <a:gd name="adj2" fmla="val 108000"/>
              </a:avLst>
            </a:prstGeom>
            <a:solidFill>
              <a:schemeClr val="tx2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>
                <a:latin typeface="Candara" panose="020E0502030303020204" pitchFamily="34" charset="0"/>
                <a:ea typeface="HGS明朝E" panose="02020900000000000000" pitchFamily="18" charset="-128"/>
              </a:endParaRPr>
            </a:p>
          </p:txBody>
        </p:sp>
        <p:sp>
          <p:nvSpPr>
            <p:cNvPr id="15384" name="Text Box 12"/>
            <p:cNvSpPr txBox="1">
              <a:spLocks noChangeArrowheads="1"/>
            </p:cNvSpPr>
            <p:nvPr/>
          </p:nvSpPr>
          <p:spPr bwMode="auto">
            <a:xfrm>
              <a:off x="1392" y="1056"/>
              <a:ext cx="768" cy="29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200" dirty="0" smtClean="0">
                  <a:solidFill>
                    <a:schemeClr val="bg2">
                      <a:lumMod val="1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未使用分は</a:t>
              </a:r>
            </a:p>
            <a:p>
              <a:pPr eaLnBrk="1" hangingPunct="1">
                <a:defRPr/>
              </a:pPr>
              <a:r>
                <a:rPr lang="ja-JP" altLang="en-US" sz="1200" dirty="0" smtClean="0">
                  <a:solidFill>
                    <a:schemeClr val="bg2">
                      <a:lumMod val="1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次年度へ繰越</a:t>
              </a:r>
            </a:p>
          </p:txBody>
        </p:sp>
      </p:grpSp>
      <p:pic>
        <p:nvPicPr>
          <p:cNvPr id="31" name="Picture 11" descr="MC900323372[1]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38645" y="1679474"/>
            <a:ext cx="606425" cy="609600"/>
          </a:xfrm>
          <a:prstGeom prst="rect">
            <a:avLst/>
          </a:prstGeom>
          <a:noFill/>
          <a:ln w="15875" cap="sq" cmpd="dbl">
            <a:noFill/>
            <a:miter lim="800000"/>
            <a:headEnd/>
            <a:tailEnd/>
          </a:ln>
          <a:effectLst>
            <a:outerShdw blurRad="50800" dist="1092200" dir="5400000" sx="22000" sy="22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</p:pic>
      <p:sp>
        <p:nvSpPr>
          <p:cNvPr id="21522" name="タイトル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3200" dirty="0" smtClean="0">
                <a:latin typeface="Arial Narrow" pitchFamily="34" charset="0"/>
              </a:rPr>
              <a:t>地区財団活動資金（</a:t>
            </a:r>
            <a:r>
              <a:rPr lang="en-US" altLang="ja-JP" sz="3200" dirty="0" smtClean="0">
                <a:latin typeface="Arial Narrow" pitchFamily="34" charset="0"/>
              </a:rPr>
              <a:t>DDF</a:t>
            </a:r>
            <a:r>
              <a:rPr lang="ja-JP" altLang="en-US" sz="3200" dirty="0" smtClean="0">
                <a:latin typeface="Arial Narrow" pitchFamily="34" charset="0"/>
              </a:rPr>
              <a:t>）の配分</a:t>
            </a:r>
          </a:p>
        </p:txBody>
      </p:sp>
      <p:pic>
        <p:nvPicPr>
          <p:cNvPr id="32" name="Picture 11" descr="MC900323372[1]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59862" y="1614844"/>
            <a:ext cx="606425" cy="609600"/>
          </a:xfrm>
          <a:prstGeom prst="rect">
            <a:avLst/>
          </a:prstGeom>
          <a:noFill/>
          <a:ln w="15875" cap="sq" cmpd="dbl">
            <a:noFill/>
            <a:miter lim="800000"/>
            <a:headEnd/>
            <a:tailEnd/>
          </a:ln>
          <a:effectLst>
            <a:outerShdw blurRad="50800" dist="1092200" dir="5400000" sx="22000" sy="22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</p:pic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7245350" y="1574800"/>
            <a:ext cx="1460500" cy="919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 algn="ctr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b="1" dirty="0" smtClean="0">
                <a:solidFill>
                  <a:schemeClr val="bg2">
                    <a:lumMod val="1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2016-17</a:t>
            </a:r>
            <a:r>
              <a:rPr lang="ja-JP" altLang="en-US" b="1" dirty="0" smtClean="0">
                <a:solidFill>
                  <a:schemeClr val="bg2">
                    <a:lumMod val="1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b="1" dirty="0" smtClean="0">
                <a:solidFill>
                  <a:schemeClr val="bg2">
                    <a:lumMod val="1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DDF</a:t>
            </a:r>
          </a:p>
        </p:txBody>
      </p:sp>
      <p:sp>
        <p:nvSpPr>
          <p:cNvPr id="21525" name="Text Box 23"/>
          <p:cNvSpPr txBox="1">
            <a:spLocks noChangeArrowheads="1"/>
          </p:cNvSpPr>
          <p:nvPr/>
        </p:nvSpPr>
        <p:spPr bwMode="auto">
          <a:xfrm>
            <a:off x="1787525" y="3109913"/>
            <a:ext cx="22510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ja-JP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</a:rPr>
              <a:t>DDF</a:t>
            </a:r>
            <a:r>
              <a:rPr kumimoji="1" lang="ja-JP" altLang="en-US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</a:rPr>
              <a:t>の</a:t>
            </a:r>
            <a:r>
              <a:rPr kumimoji="1" lang="en-US" altLang="ja-JP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</a:rPr>
              <a:t>50</a:t>
            </a:r>
            <a:r>
              <a:rPr kumimoji="1" lang="ja-JP" altLang="en-US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</a:rPr>
              <a:t>％まで</a:t>
            </a:r>
          </a:p>
        </p:txBody>
      </p:sp>
      <p:sp>
        <p:nvSpPr>
          <p:cNvPr id="21526" name="テキスト ボックス 26"/>
          <p:cNvSpPr txBox="1">
            <a:spLocks noChangeArrowheads="1"/>
          </p:cNvSpPr>
          <p:nvPr/>
        </p:nvSpPr>
        <p:spPr bwMode="auto">
          <a:xfrm>
            <a:off x="457200" y="4495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b="1">
                <a:solidFill>
                  <a:srgbClr val="FF0000"/>
                </a:solidFill>
              </a:rPr>
              <a:t>$155,000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572000" y="4495800"/>
            <a:ext cx="2133600" cy="1066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dirty="0"/>
              <a:t>小学生</a:t>
            </a:r>
          </a:p>
        </p:txBody>
      </p:sp>
      <p:sp>
        <p:nvSpPr>
          <p:cNvPr id="21528" name="テキスト ボックス 28"/>
          <p:cNvSpPr txBox="1">
            <a:spLocks noChangeArrowheads="1"/>
          </p:cNvSpPr>
          <p:nvPr/>
        </p:nvSpPr>
        <p:spPr bwMode="auto">
          <a:xfrm>
            <a:off x="4572000" y="4572000"/>
            <a:ext cx="21336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000" b="1">
                <a:solidFill>
                  <a:srgbClr val="FF0000"/>
                </a:solidFill>
              </a:rPr>
              <a:t>奨学生   </a:t>
            </a:r>
            <a:r>
              <a:rPr kumimoji="1" lang="en-US" altLang="ja-JP" sz="2000" b="1">
                <a:solidFill>
                  <a:srgbClr val="FF0000"/>
                </a:solidFill>
              </a:rPr>
              <a:t>$50,000</a:t>
            </a:r>
            <a:r>
              <a:rPr kumimoji="1" lang="ja-JP" altLang="en-US" sz="1800" b="1">
                <a:solidFill>
                  <a:srgbClr val="FF0000"/>
                </a:solidFill>
              </a:rPr>
              <a:t>人道奉仕</a:t>
            </a:r>
            <a:endParaRPr kumimoji="1" lang="en-US" altLang="ja-JP" sz="1800" b="1">
              <a:solidFill>
                <a:srgbClr val="FF0000"/>
              </a:solidFill>
            </a:endParaRPr>
          </a:p>
          <a:p>
            <a:r>
              <a:rPr kumimoji="1" lang="ja-JP" altLang="en-US" sz="1800" b="1">
                <a:solidFill>
                  <a:srgbClr val="FF0000"/>
                </a:solidFill>
              </a:rPr>
              <a:t>＋</a:t>
            </a:r>
            <a:r>
              <a:rPr kumimoji="1" lang="en-US" altLang="ja-JP" sz="1800" b="1">
                <a:solidFill>
                  <a:srgbClr val="FF0000"/>
                </a:solidFill>
              </a:rPr>
              <a:t>VTT   </a:t>
            </a:r>
            <a:r>
              <a:rPr kumimoji="1" lang="en-US" altLang="ja-JP" sz="2000" b="1">
                <a:solidFill>
                  <a:srgbClr val="FF0000"/>
                </a:solidFill>
              </a:rPr>
              <a:t>$140,000</a:t>
            </a:r>
            <a:endParaRPr kumimoji="1" lang="ja-JP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2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ja-JP" altLang="en-US" sz="3200" dirty="0" smtClean="0">
                <a:latin typeface="Arial Narrow" pitchFamily="34" charset="0"/>
              </a:rPr>
              <a:t>財団補助金プログラム</a:t>
            </a:r>
            <a:endParaRPr lang="ja-JP" altLang="en-US" sz="3200" dirty="0" smtClean="0">
              <a:latin typeface="Arial Narrow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52400" y="1600200"/>
          <a:ext cx="8839200" cy="4630737"/>
        </p:xfrm>
        <a:graphic>
          <a:graphicData uri="http://schemas.openxmlformats.org/drawingml/2006/table">
            <a:tbl>
              <a:tblPr/>
              <a:tblGrid>
                <a:gridCol w="4137025"/>
                <a:gridCol w="4702175"/>
              </a:tblGrid>
              <a:tr h="10080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anose="020E0502030303020204" pitchFamily="34" charset="0"/>
                          <a:ea typeface="ＭＳ Ｐゴシック" panose="020B0600070205080204" pitchFamily="50" charset="-128"/>
                        </a:rPr>
                        <a:t>地区補助金</a:t>
                      </a:r>
                      <a:endParaRPr kumimoji="1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anose="020E0502030303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anose="020E0502030303020204" pitchFamily="34" charset="0"/>
                          <a:ea typeface="ＭＳ Ｐゴシック" panose="020B0600070205080204" pitchFamily="50" charset="-128"/>
                        </a:rPr>
                        <a:t>（ＤＧ）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anose="020E0502030303020204" pitchFamily="34" charset="0"/>
                          <a:ea typeface="ＭＳ Ｐゴシック" panose="020B0600070205080204" pitchFamily="50" charset="-128"/>
                        </a:rPr>
                        <a:t>グローバル補助金</a:t>
                      </a:r>
                      <a:endParaRPr kumimoji="1" lang="en-US" altLang="ja-JP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anose="020E0502030303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anose="020E0502030303020204" pitchFamily="34" charset="0"/>
                          <a:ea typeface="ＭＳ Ｐゴシック" panose="020B0600070205080204" pitchFamily="50" charset="-128"/>
                        </a:rPr>
                        <a:t>（ＧＧ）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4700"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ndara" panose="020E0502030303020204" pitchFamily="34" charset="0"/>
                          <a:ea typeface="ＭＳ Ｐゴシック" panose="020B0600070205080204" pitchFamily="50" charset="-128"/>
                        </a:rPr>
                        <a:t>人道支援・奨学金・職業研修（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ndara" panose="020E0502030303020204" pitchFamily="34" charset="0"/>
                          <a:ea typeface="ＭＳ Ｐゴシック" panose="020B0600070205080204" pitchFamily="50" charset="-128"/>
                        </a:rPr>
                        <a:t>VTT)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1A11"/>
                        </a:solidFill>
                        <a:effectLst/>
                        <a:latin typeface="Candara" panose="020E0502030303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23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資金源：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ＤＤＦ（地区）のみ</a:t>
                      </a: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1A1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国内外の活動可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1A1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　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クラブ単独で可　　　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1A1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　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ＲＣの無い国での活動も可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1A1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　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前年度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に申請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資金源：ＷＦ（Ｒ財団）とＤＤＦ（地区）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1A1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　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国際奉仕活動に限定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　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海外クラブ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地区）との共同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1A1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　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６つの重点分野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   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随時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1A1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申請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:\Users\vaio\Desktop\名称未設定-1.png"/>
          <p:cNvPicPr>
            <a:picLocks noChangeAspect="1" noChangeArrowheads="1"/>
          </p:cNvPicPr>
          <p:nvPr/>
        </p:nvPicPr>
        <p:blipFill>
          <a:blip r:embed="rId2"/>
          <a:srcRect t="59583"/>
          <a:stretch>
            <a:fillRect/>
          </a:stretch>
        </p:blipFill>
        <p:spPr bwMode="auto">
          <a:xfrm>
            <a:off x="0" y="4313238"/>
            <a:ext cx="9144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457200" y="2519363"/>
            <a:ext cx="8458200" cy="3683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pic>
        <p:nvPicPr>
          <p:cNvPr id="23556" name="Picture 7" descr="C:\Users\vaio\Desktop\名称未設定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14600"/>
            <a:ext cx="1606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58288" y="5886450"/>
            <a:ext cx="1295400" cy="228600"/>
          </a:xfrm>
        </p:spPr>
        <p:txBody>
          <a:bodyPr/>
          <a:lstStyle/>
          <a:p>
            <a:pPr algn="l">
              <a:lnSpc>
                <a:spcPts val="900"/>
              </a:lnSpc>
              <a:spcBef>
                <a:spcPts val="0"/>
              </a:spcBef>
              <a:defRPr/>
            </a:pPr>
            <a:r>
              <a:rPr kumimoji="0"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グローバル補助</a:t>
            </a:r>
            <a:r>
              <a:rPr kumimoji="0" lang="ja-JP" altLang="en-US" sz="800" spc="-10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0"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en-US" altLang="ja-JP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GG</a:t>
            </a:r>
            <a:r>
              <a:rPr kumimoji="0" lang="ja-JP" altLang="en-US" sz="800" spc="-10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0"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</a:t>
            </a:r>
            <a:endParaRPr lang="ja-JP" altLang="en-US" sz="8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558" name="コンテンツ プレースホルダー 2"/>
          <p:cNvSpPr>
            <a:spLocks noGrp="1"/>
          </p:cNvSpPr>
          <p:nvPr>
            <p:ph idx="1"/>
          </p:nvPr>
        </p:nvSpPr>
        <p:spPr bwMode="auto">
          <a:xfrm>
            <a:off x="9147175" y="6248400"/>
            <a:ext cx="2174875" cy="627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r>
              <a:rPr kumimoji="0"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大規模な国際プロジェクトに活用できる補助金</a:t>
            </a:r>
            <a:endParaRPr kumimoji="0" lang="en-US" altLang="ja-JP" sz="800" dirty="0" smtClean="0">
              <a:solidFill>
                <a:srgbClr val="BFBFB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kumimoji="0"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</a:t>
            </a:r>
            <a:r>
              <a:rPr kumimoji="0" lang="en-US" altLang="ja-JP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kumimoji="0"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重点分野に該当</a:t>
            </a:r>
            <a:r>
              <a:rPr kumimoji="0" lang="en-US" altLang="ja-JP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0" lang="en-US" altLang="ja-JP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0" lang="ja-JP" altLang="en-US" sz="800" dirty="0" smtClean="0">
                <a:solidFill>
                  <a:srgbClr val="BFBFB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②持続可能で測定可能な成果</a:t>
            </a:r>
            <a: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800" dirty="0" smtClean="0">
                <a:solidFill>
                  <a:srgbClr val="BFBFBF"/>
                </a:solidFill>
                <a:latin typeface="Georgia" pitchFamily="18" charset="0"/>
                <a:ea typeface="Meiryo UI" pitchFamily="50" charset="-128"/>
                <a:cs typeface="Meiryo UI" pitchFamily="50" charset="-128"/>
              </a:rPr>
            </a:b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  <a:ea typeface="Meiryo UI" pitchFamily="50" charset="-128"/>
                <a:cs typeface="Meiryo UI" pitchFamily="50" charset="-128"/>
              </a:rPr>
              <a:t>③実施国と援助国が提唱</a:t>
            </a:r>
            <a:b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  <a:ea typeface="Meiryo UI" pitchFamily="50" charset="-128"/>
                <a:cs typeface="Meiryo UI" pitchFamily="50" charset="-128"/>
              </a:rPr>
            </a:br>
            <a:r>
              <a:rPr lang="ja-JP" altLang="en-US" sz="800" dirty="0" smtClean="0">
                <a:solidFill>
                  <a:srgbClr val="BFBFBF"/>
                </a:solidFill>
                <a:latin typeface="Georgia" pitchFamily="18" charset="0"/>
                <a:ea typeface="Meiryo UI" pitchFamily="50" charset="-128"/>
                <a:cs typeface="Meiryo UI" pitchFamily="50" charset="-128"/>
              </a:rPr>
              <a:t>（海外のクラブや地区と協力）</a:t>
            </a:r>
            <a:endParaRPr lang="ja-JP" altLang="en-US" sz="800" dirty="0" smtClean="0">
              <a:solidFill>
                <a:srgbClr val="BFBFBF"/>
              </a:solidFill>
              <a:latin typeface="Georgia" pitchFamily="18" charset="0"/>
            </a:endParaRPr>
          </a:p>
        </p:txBody>
      </p:sp>
      <p:sp>
        <p:nvSpPr>
          <p:cNvPr id="23559" name="テキスト ボックス 5"/>
          <p:cNvSpPr txBox="1">
            <a:spLocks noChangeArrowheads="1"/>
          </p:cNvSpPr>
          <p:nvPr/>
        </p:nvSpPr>
        <p:spPr bwMode="auto">
          <a:xfrm rot="-2685395">
            <a:off x="560388" y="2738438"/>
            <a:ext cx="10239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30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要件</a:t>
            </a:r>
          </a:p>
        </p:txBody>
      </p:sp>
      <p:pic>
        <p:nvPicPr>
          <p:cNvPr id="23560" name="Picture 8" descr="C:\Users\vaio\Desktop\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8950" y="4016375"/>
            <a:ext cx="62706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C:\Users\vaio\Desktop\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2573338"/>
            <a:ext cx="6270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C:\Users\vaio\Desktop\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3281363"/>
            <a:ext cx="627063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コンテンツ プレースホルダー 2"/>
          <p:cNvSpPr txBox="1">
            <a:spLocks/>
          </p:cNvSpPr>
          <p:nvPr/>
        </p:nvSpPr>
        <p:spPr bwMode="auto">
          <a:xfrm>
            <a:off x="2379663" y="2573338"/>
            <a:ext cx="57737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６重点分野に該当</a:t>
            </a:r>
            <a:endParaRPr kumimoji="1" lang="ja-JP" altLang="en-US" sz="3200">
              <a:solidFill>
                <a:srgbClr val="58585A"/>
              </a:solidFill>
              <a:latin typeface="Georgia" pitchFamily="18" charset="0"/>
              <a:ea typeface="ＭＳ Ｐゴシック" pitchFamily="50" charset="-128"/>
            </a:endParaRPr>
          </a:p>
        </p:txBody>
      </p:sp>
      <p:sp>
        <p:nvSpPr>
          <p:cNvPr id="23564" name="コンテンツ プレースホルダー 2"/>
          <p:cNvSpPr txBox="1">
            <a:spLocks/>
          </p:cNvSpPr>
          <p:nvPr/>
        </p:nvSpPr>
        <p:spPr bwMode="auto">
          <a:xfrm>
            <a:off x="2379663" y="3281363"/>
            <a:ext cx="5773737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持続可能で測定可能な成果</a:t>
            </a:r>
            <a:endParaRPr kumimoji="1" lang="ja-JP" altLang="en-US" sz="3200">
              <a:solidFill>
                <a:srgbClr val="58585A"/>
              </a:solidFill>
              <a:latin typeface="Georgia" pitchFamily="18" charset="0"/>
              <a:ea typeface="ＭＳ Ｐゴシック" pitchFamily="50" charset="-128"/>
            </a:endParaRPr>
          </a:p>
        </p:txBody>
      </p:sp>
      <p:sp>
        <p:nvSpPr>
          <p:cNvPr id="23565" name="コンテンツ プレースホルダー 2"/>
          <p:cNvSpPr txBox="1">
            <a:spLocks/>
          </p:cNvSpPr>
          <p:nvPr/>
        </p:nvSpPr>
        <p:spPr bwMode="auto">
          <a:xfrm>
            <a:off x="2379663" y="4016375"/>
            <a:ext cx="5773737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実施国と援助国が提唱</a:t>
            </a:r>
            <a:endParaRPr lang="en-US" altLang="ja-JP" sz="3600" b="1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defTabSz="457200">
              <a:spcBef>
                <a:spcPct val="20000"/>
              </a:spcBef>
              <a:buFont typeface="Arial" pitchFamily="34" charset="0"/>
              <a:buNone/>
            </a:pPr>
            <a:r>
              <a:rPr kumimoji="1" lang="ja-JP" altLang="en-US" sz="28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（海外のクラブや地区と協力）</a:t>
            </a:r>
            <a:endParaRPr kumimoji="1" lang="ja-JP" altLang="en-US">
              <a:solidFill>
                <a:srgbClr val="58585A"/>
              </a:solidFill>
              <a:latin typeface="Georgia" pitchFamily="18" charset="0"/>
              <a:ea typeface="ＭＳ Ｐゴシック" pitchFamily="50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381000" y="468313"/>
            <a:ext cx="8763000" cy="762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ＭＳ Ｐゴシック" panose="020B0600070205080204" pitchFamily="50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50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50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50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50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ja-JP" altLang="en-US" sz="36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グローバル補助</a:t>
            </a:r>
            <a:r>
              <a:rPr lang="ja-JP" altLang="en-US" sz="3600" b="1" spc="-1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ja-JP" altLang="en-US" sz="36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36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GG</a:t>
            </a:r>
            <a:r>
              <a:rPr lang="ja-JP" altLang="en-US" sz="3600" b="1" spc="-1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36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567" name="コンテンツ プレースホルダー 2"/>
          <p:cNvSpPr txBox="1">
            <a:spLocks/>
          </p:cNvSpPr>
          <p:nvPr/>
        </p:nvSpPr>
        <p:spPr bwMode="auto">
          <a:xfrm>
            <a:off x="0" y="1354138"/>
            <a:ext cx="91440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大規模な国際的プロジェクトに</a:t>
            </a:r>
            <a:r>
              <a:rPr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活用できる補助金</a:t>
            </a:r>
            <a:endParaRPr kumimoji="1" lang="ja-JP" altLang="en-US" sz="3600">
              <a:solidFill>
                <a:srgbClr val="58585A"/>
              </a:solidFill>
              <a:latin typeface="Georgia" pitchFamily="18" charset="0"/>
              <a:ea typeface="ＭＳ Ｐゴシック" pitchFamily="50" charset="-128"/>
            </a:endParaRPr>
          </a:p>
        </p:txBody>
      </p:sp>
      <p:sp>
        <p:nvSpPr>
          <p:cNvPr id="23568" name="テキスト ボックス 2"/>
          <p:cNvSpPr txBox="1">
            <a:spLocks noChangeArrowheads="1"/>
          </p:cNvSpPr>
          <p:nvPr/>
        </p:nvSpPr>
        <p:spPr bwMode="auto">
          <a:xfrm>
            <a:off x="609600" y="52578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800" b="1">
                <a:solidFill>
                  <a:schemeClr val="tx2"/>
                </a:solidFill>
              </a:rPr>
              <a:t>注）</a:t>
            </a:r>
            <a:r>
              <a:rPr kumimoji="1" lang="ja-JP" altLang="en-US" b="1">
                <a:solidFill>
                  <a:schemeClr val="tx2"/>
                </a:solidFill>
              </a:rPr>
              <a:t>原則 実施国に</a:t>
            </a:r>
            <a:r>
              <a:rPr kumimoji="1" lang="en-US" altLang="ja-JP" sz="2800" b="1">
                <a:solidFill>
                  <a:schemeClr val="tx2"/>
                </a:solidFill>
              </a:rPr>
              <a:t>RC</a:t>
            </a:r>
            <a:r>
              <a:rPr kumimoji="1" lang="ja-JP" altLang="en-US" b="1">
                <a:solidFill>
                  <a:schemeClr val="tx2"/>
                </a:solidFill>
              </a:rPr>
              <a:t>がないと</a:t>
            </a:r>
            <a:r>
              <a:rPr kumimoji="1" lang="ja-JP" altLang="en-US" sz="2800" b="1">
                <a:solidFill>
                  <a:schemeClr val="tx2"/>
                </a:solidFill>
              </a:rPr>
              <a:t>ダメ。ベトナムは可。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 bwMode="auto">
          <a:xfrm>
            <a:off x="381000" y="468313"/>
            <a:ext cx="8763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ja-JP" altLang="en-US" sz="3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６つの重点分野</a:t>
            </a:r>
            <a:endParaRPr lang="ja-JP" altLang="en-US" sz="3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579" name="コンテンツ プレースホルダー 1"/>
          <p:cNvSpPr>
            <a:spLocks noGrp="1"/>
          </p:cNvSpPr>
          <p:nvPr>
            <p:ph idx="1"/>
          </p:nvPr>
        </p:nvSpPr>
        <p:spPr bwMode="auto">
          <a:xfrm>
            <a:off x="9161463" y="6164263"/>
            <a:ext cx="1447800" cy="784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8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平和と紛争予防</a:t>
            </a: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/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解決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8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疾病予防と治療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8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水と衛生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8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母子の健康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8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基本的教育と識字率向上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ts val="8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経済と地域社会の発展</a:t>
            </a:r>
            <a:endParaRPr lang="en-US" altLang="ja-JP" sz="800" dirty="0" smtClean="0">
              <a:solidFill>
                <a:srgbClr val="BFBFBF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4580" name="グループ化 6"/>
          <p:cNvGrpSpPr>
            <a:grpSpLocks/>
          </p:cNvGrpSpPr>
          <p:nvPr/>
        </p:nvGrpSpPr>
        <p:grpSpPr bwMode="auto">
          <a:xfrm>
            <a:off x="1452563" y="5402263"/>
            <a:ext cx="6275387" cy="765175"/>
            <a:chOff x="1452563" y="5402263"/>
            <a:chExt cx="6275387" cy="765175"/>
          </a:xfrm>
        </p:grpSpPr>
        <p:grpSp>
          <p:nvGrpSpPr>
            <p:cNvPr id="24621" name="グループ化 6"/>
            <p:cNvGrpSpPr>
              <a:grpSpLocks/>
            </p:cNvGrpSpPr>
            <p:nvPr/>
          </p:nvGrpSpPr>
          <p:grpSpPr bwMode="auto">
            <a:xfrm>
              <a:off x="1452563" y="5402263"/>
              <a:ext cx="6275387" cy="765175"/>
              <a:chOff x="1452563" y="5402263"/>
              <a:chExt cx="6275387" cy="765175"/>
            </a:xfrm>
          </p:grpSpPr>
          <p:grpSp>
            <p:nvGrpSpPr>
              <p:cNvPr id="24623" name="グループ化 37892"/>
              <p:cNvGrpSpPr>
                <a:grpSpLocks/>
              </p:cNvGrpSpPr>
              <p:nvPr/>
            </p:nvGrpSpPr>
            <p:grpSpPr bwMode="auto">
              <a:xfrm>
                <a:off x="1658938" y="5402263"/>
                <a:ext cx="6069012" cy="762000"/>
                <a:chOff x="1779126" y="5401681"/>
                <a:chExt cx="6069474" cy="762000"/>
              </a:xfrm>
            </p:grpSpPr>
            <p:sp>
              <p:nvSpPr>
                <p:cNvPr id="35" name="平行四辺形 34"/>
                <p:cNvSpPr/>
                <p:nvPr/>
              </p:nvSpPr>
              <p:spPr>
                <a:xfrm>
                  <a:off x="1779126" y="5401681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E6E5D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  <p:sp>
              <p:nvSpPr>
                <p:cNvPr id="36" name="平行四辺形 35"/>
                <p:cNvSpPr/>
                <p:nvPr/>
              </p:nvSpPr>
              <p:spPr>
                <a:xfrm flipV="1">
                  <a:off x="1779126" y="5782681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DDDC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</p:grpSp>
          <p:sp>
            <p:nvSpPr>
              <p:cNvPr id="45" name="円/楕円 44"/>
              <p:cNvSpPr>
                <a:spLocks noChangeArrowheads="1"/>
              </p:cNvSpPr>
              <p:nvPr/>
            </p:nvSpPr>
            <p:spPr bwMode="auto">
              <a:xfrm>
                <a:off x="1452563" y="5402263"/>
                <a:ext cx="765175" cy="765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0000" dist="23000" dir="3600031" rotWithShape="0">
                  <a:srgbClr val="808080">
                    <a:alpha val="34998"/>
                  </a:srgbClr>
                </a:outerShdw>
              </a:effectLst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kumimoji="1"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1528763" y="5480050"/>
                <a:ext cx="612775" cy="614363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ja-JP" altLang="en-US"/>
              </a:p>
            </p:txBody>
          </p:sp>
        </p:grpSp>
        <p:sp>
          <p:nvSpPr>
            <p:cNvPr id="24622" name="コンテンツ プレースホルダー 6"/>
            <p:cNvSpPr txBox="1">
              <a:spLocks/>
            </p:cNvSpPr>
            <p:nvPr/>
          </p:nvSpPr>
          <p:spPr bwMode="auto">
            <a:xfrm>
              <a:off x="1595438" y="5410200"/>
              <a:ext cx="6024562" cy="709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</a:t>
              </a:r>
              <a:r>
                <a:rPr kumimoji="1" lang="ja-JP" altLang="en-US" sz="28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経済と地域社会の発展</a:t>
              </a:r>
            </a:p>
          </p:txBody>
        </p:sp>
      </p:grpSp>
      <p:grpSp>
        <p:nvGrpSpPr>
          <p:cNvPr id="24581" name="グループ化 5"/>
          <p:cNvGrpSpPr>
            <a:grpSpLocks/>
          </p:cNvGrpSpPr>
          <p:nvPr/>
        </p:nvGrpSpPr>
        <p:grpSpPr bwMode="auto">
          <a:xfrm>
            <a:off x="1452563" y="4587875"/>
            <a:ext cx="6396037" cy="811213"/>
            <a:chOff x="1452563" y="4587875"/>
            <a:chExt cx="6396037" cy="811213"/>
          </a:xfrm>
        </p:grpSpPr>
        <p:grpSp>
          <p:nvGrpSpPr>
            <p:cNvPr id="24614" name="グループ化 5"/>
            <p:cNvGrpSpPr>
              <a:grpSpLocks/>
            </p:cNvGrpSpPr>
            <p:nvPr/>
          </p:nvGrpSpPr>
          <p:grpSpPr bwMode="auto">
            <a:xfrm>
              <a:off x="1452563" y="4591050"/>
              <a:ext cx="6275387" cy="766763"/>
              <a:chOff x="1452563" y="4591050"/>
              <a:chExt cx="6275387" cy="766763"/>
            </a:xfrm>
          </p:grpSpPr>
          <p:grpSp>
            <p:nvGrpSpPr>
              <p:cNvPr id="24616" name="グループ化 37891"/>
              <p:cNvGrpSpPr>
                <a:grpSpLocks/>
              </p:cNvGrpSpPr>
              <p:nvPr/>
            </p:nvGrpSpPr>
            <p:grpSpPr bwMode="auto">
              <a:xfrm>
                <a:off x="1658938" y="4595813"/>
                <a:ext cx="6069012" cy="762000"/>
                <a:chOff x="1779126" y="4595664"/>
                <a:chExt cx="6069474" cy="762000"/>
              </a:xfrm>
            </p:grpSpPr>
            <p:sp>
              <p:nvSpPr>
                <p:cNvPr id="30" name="平行四辺形 29"/>
                <p:cNvSpPr/>
                <p:nvPr/>
              </p:nvSpPr>
              <p:spPr>
                <a:xfrm>
                  <a:off x="1779126" y="4595664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E6E5D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  <p:sp>
              <p:nvSpPr>
                <p:cNvPr id="31" name="平行四辺形 30"/>
                <p:cNvSpPr/>
                <p:nvPr/>
              </p:nvSpPr>
              <p:spPr>
                <a:xfrm flipV="1">
                  <a:off x="1779126" y="4976664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DDDC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</p:grpSp>
          <p:sp>
            <p:nvSpPr>
              <p:cNvPr id="32" name="円/楕円 31"/>
              <p:cNvSpPr>
                <a:spLocks noChangeArrowheads="1"/>
              </p:cNvSpPr>
              <p:nvPr/>
            </p:nvSpPr>
            <p:spPr bwMode="auto">
              <a:xfrm>
                <a:off x="1452563" y="4591050"/>
                <a:ext cx="765175" cy="7667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0000" dist="23000" dir="3600031" rotWithShape="0">
                  <a:srgbClr val="808080">
                    <a:alpha val="34998"/>
                  </a:srgbClr>
                </a:outerShdw>
              </a:effectLst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kumimoji="1"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3" name="円/楕円 32"/>
              <p:cNvSpPr/>
              <p:nvPr/>
            </p:nvSpPr>
            <p:spPr>
              <a:xfrm>
                <a:off x="1528763" y="4670425"/>
                <a:ext cx="612775" cy="612775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ja-JP" altLang="en-US"/>
              </a:p>
            </p:txBody>
          </p:sp>
        </p:grpSp>
        <p:sp>
          <p:nvSpPr>
            <p:cNvPr id="24615" name="コンテンツ プレースホルダー 5"/>
            <p:cNvSpPr txBox="1">
              <a:spLocks/>
            </p:cNvSpPr>
            <p:nvPr/>
          </p:nvSpPr>
          <p:spPr bwMode="auto">
            <a:xfrm>
              <a:off x="1595438" y="4587875"/>
              <a:ext cx="6253162" cy="81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kumimoji="1" lang="ja-JP" altLang="en-US" sz="28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基本的教育と識字率向上</a:t>
              </a:r>
            </a:p>
          </p:txBody>
        </p:sp>
      </p:grpSp>
      <p:grpSp>
        <p:nvGrpSpPr>
          <p:cNvPr id="24582" name="グループ化 4"/>
          <p:cNvGrpSpPr>
            <a:grpSpLocks/>
          </p:cNvGrpSpPr>
          <p:nvPr/>
        </p:nvGrpSpPr>
        <p:grpSpPr bwMode="auto">
          <a:xfrm>
            <a:off x="1452563" y="3775075"/>
            <a:ext cx="6275387" cy="777875"/>
            <a:chOff x="1452563" y="3775075"/>
            <a:chExt cx="6275387" cy="777875"/>
          </a:xfrm>
        </p:grpSpPr>
        <p:grpSp>
          <p:nvGrpSpPr>
            <p:cNvPr id="24607" name="グループ化 4"/>
            <p:cNvGrpSpPr>
              <a:grpSpLocks/>
            </p:cNvGrpSpPr>
            <p:nvPr/>
          </p:nvGrpSpPr>
          <p:grpSpPr bwMode="auto">
            <a:xfrm>
              <a:off x="1452563" y="3786188"/>
              <a:ext cx="6275387" cy="765175"/>
              <a:chOff x="1452563" y="3786188"/>
              <a:chExt cx="6275387" cy="765175"/>
            </a:xfrm>
          </p:grpSpPr>
          <p:grpSp>
            <p:nvGrpSpPr>
              <p:cNvPr id="24609" name="グループ化 37888"/>
              <p:cNvGrpSpPr>
                <a:grpSpLocks/>
              </p:cNvGrpSpPr>
              <p:nvPr/>
            </p:nvGrpSpPr>
            <p:grpSpPr bwMode="auto">
              <a:xfrm>
                <a:off x="1658938" y="3789363"/>
                <a:ext cx="6069012" cy="762000"/>
                <a:chOff x="1779126" y="3789648"/>
                <a:chExt cx="6069474" cy="762000"/>
              </a:xfrm>
            </p:grpSpPr>
            <p:sp>
              <p:nvSpPr>
                <p:cNvPr id="25" name="平行四辺形 24"/>
                <p:cNvSpPr/>
                <p:nvPr/>
              </p:nvSpPr>
              <p:spPr>
                <a:xfrm>
                  <a:off x="1779126" y="3789648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E6E5D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  <p:sp>
              <p:nvSpPr>
                <p:cNvPr id="26" name="平行四辺形 25"/>
                <p:cNvSpPr/>
                <p:nvPr/>
              </p:nvSpPr>
              <p:spPr>
                <a:xfrm flipV="1">
                  <a:off x="1779126" y="4170648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DDDC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</p:grpSp>
          <p:sp>
            <p:nvSpPr>
              <p:cNvPr id="27" name="円/楕円 26"/>
              <p:cNvSpPr>
                <a:spLocks noChangeArrowheads="1"/>
              </p:cNvSpPr>
              <p:nvPr/>
            </p:nvSpPr>
            <p:spPr bwMode="auto">
              <a:xfrm>
                <a:off x="1452563" y="3786188"/>
                <a:ext cx="765175" cy="765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0000" dist="23000" dir="3600031" rotWithShape="0">
                  <a:srgbClr val="808080">
                    <a:alpha val="34998"/>
                  </a:srgbClr>
                </a:outerShdw>
              </a:effectLst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kumimoji="1"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1528763" y="3863975"/>
                <a:ext cx="612775" cy="612775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ja-JP" altLang="en-US"/>
              </a:p>
            </p:txBody>
          </p:sp>
        </p:grpSp>
        <p:sp>
          <p:nvSpPr>
            <p:cNvPr id="24608" name="コンテンツ プレースホルダー 4"/>
            <p:cNvSpPr txBox="1">
              <a:spLocks/>
            </p:cNvSpPr>
            <p:nvPr/>
          </p:nvSpPr>
          <p:spPr bwMode="auto">
            <a:xfrm>
              <a:off x="1595438" y="3775075"/>
              <a:ext cx="6024562" cy="7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4</a:t>
              </a:r>
              <a:r>
                <a:rPr kumimoji="1" lang="ja-JP" altLang="en-US" sz="28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母子の健康</a:t>
              </a:r>
            </a:p>
          </p:txBody>
        </p:sp>
      </p:grpSp>
      <p:grpSp>
        <p:nvGrpSpPr>
          <p:cNvPr id="24583" name="グループ化 3"/>
          <p:cNvGrpSpPr>
            <a:grpSpLocks/>
          </p:cNvGrpSpPr>
          <p:nvPr/>
        </p:nvGrpSpPr>
        <p:grpSpPr bwMode="auto">
          <a:xfrm>
            <a:off x="1452563" y="2979738"/>
            <a:ext cx="6275387" cy="765175"/>
            <a:chOff x="1452563" y="2979738"/>
            <a:chExt cx="6275387" cy="765175"/>
          </a:xfrm>
        </p:grpSpPr>
        <p:grpSp>
          <p:nvGrpSpPr>
            <p:cNvPr id="24600" name="グループ化 3"/>
            <p:cNvGrpSpPr>
              <a:grpSpLocks/>
            </p:cNvGrpSpPr>
            <p:nvPr/>
          </p:nvGrpSpPr>
          <p:grpSpPr bwMode="auto">
            <a:xfrm>
              <a:off x="1452563" y="2979738"/>
              <a:ext cx="6275387" cy="765175"/>
              <a:chOff x="1452563" y="2979738"/>
              <a:chExt cx="6275387" cy="765175"/>
            </a:xfrm>
          </p:grpSpPr>
          <p:grpSp>
            <p:nvGrpSpPr>
              <p:cNvPr id="24602" name="グループ化 37887"/>
              <p:cNvGrpSpPr>
                <a:grpSpLocks/>
              </p:cNvGrpSpPr>
              <p:nvPr/>
            </p:nvGrpSpPr>
            <p:grpSpPr bwMode="auto">
              <a:xfrm>
                <a:off x="1658938" y="2982913"/>
                <a:ext cx="6069012" cy="762000"/>
                <a:chOff x="1779126" y="2983632"/>
                <a:chExt cx="6069474" cy="762000"/>
              </a:xfrm>
            </p:grpSpPr>
            <p:sp>
              <p:nvSpPr>
                <p:cNvPr id="20" name="平行四辺形 19"/>
                <p:cNvSpPr/>
                <p:nvPr/>
              </p:nvSpPr>
              <p:spPr>
                <a:xfrm>
                  <a:off x="1779126" y="2983632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E6E5D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  <p:sp>
              <p:nvSpPr>
                <p:cNvPr id="21" name="平行四辺形 20"/>
                <p:cNvSpPr/>
                <p:nvPr/>
              </p:nvSpPr>
              <p:spPr>
                <a:xfrm flipV="1">
                  <a:off x="1779126" y="3364632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DDDC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</p:grpSp>
          <p:sp>
            <p:nvSpPr>
              <p:cNvPr id="22" name="円/楕円 21"/>
              <p:cNvSpPr>
                <a:spLocks noChangeArrowheads="1"/>
              </p:cNvSpPr>
              <p:nvPr/>
            </p:nvSpPr>
            <p:spPr bwMode="auto">
              <a:xfrm>
                <a:off x="1452563" y="2979738"/>
                <a:ext cx="765175" cy="765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0000" dist="23000" dir="3600031" rotWithShape="0">
                  <a:srgbClr val="808080">
                    <a:alpha val="34998"/>
                  </a:srgbClr>
                </a:outerShdw>
              </a:effectLst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kumimoji="1"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1528763" y="3057525"/>
                <a:ext cx="612775" cy="614363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ja-JP" altLang="en-US"/>
              </a:p>
            </p:txBody>
          </p:sp>
        </p:grpSp>
        <p:sp>
          <p:nvSpPr>
            <p:cNvPr id="24601" name="コンテンツ プレースホルダー 3"/>
            <p:cNvSpPr txBox="1">
              <a:spLocks/>
            </p:cNvSpPr>
            <p:nvPr/>
          </p:nvSpPr>
          <p:spPr bwMode="auto">
            <a:xfrm>
              <a:off x="1595438" y="2979738"/>
              <a:ext cx="6024562" cy="690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kumimoji="1" lang="ja-JP" altLang="en-US" sz="28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水と衛生</a:t>
              </a:r>
            </a:p>
          </p:txBody>
        </p:sp>
      </p:grpSp>
      <p:grpSp>
        <p:nvGrpSpPr>
          <p:cNvPr id="24584" name="グループ化 2"/>
          <p:cNvGrpSpPr>
            <a:grpSpLocks/>
          </p:cNvGrpSpPr>
          <p:nvPr/>
        </p:nvGrpSpPr>
        <p:grpSpPr bwMode="auto">
          <a:xfrm>
            <a:off x="1452563" y="2166938"/>
            <a:ext cx="6275387" cy="825500"/>
            <a:chOff x="1452563" y="2166938"/>
            <a:chExt cx="6275387" cy="825500"/>
          </a:xfrm>
        </p:grpSpPr>
        <p:grpSp>
          <p:nvGrpSpPr>
            <p:cNvPr id="24593" name="グループ化 2"/>
            <p:cNvGrpSpPr>
              <a:grpSpLocks/>
            </p:cNvGrpSpPr>
            <p:nvPr/>
          </p:nvGrpSpPr>
          <p:grpSpPr bwMode="auto">
            <a:xfrm>
              <a:off x="1452563" y="2173288"/>
              <a:ext cx="6275387" cy="766762"/>
              <a:chOff x="1452563" y="2173288"/>
              <a:chExt cx="6275387" cy="766762"/>
            </a:xfrm>
          </p:grpSpPr>
          <p:grpSp>
            <p:nvGrpSpPr>
              <p:cNvPr id="24595" name="グループ化 12"/>
              <p:cNvGrpSpPr>
                <a:grpSpLocks/>
              </p:cNvGrpSpPr>
              <p:nvPr/>
            </p:nvGrpSpPr>
            <p:grpSpPr bwMode="auto">
              <a:xfrm>
                <a:off x="1658938" y="2178050"/>
                <a:ext cx="6069012" cy="762000"/>
                <a:chOff x="1779126" y="2177616"/>
                <a:chExt cx="6069474" cy="762000"/>
              </a:xfrm>
            </p:grpSpPr>
            <p:sp>
              <p:nvSpPr>
                <p:cNvPr id="15" name="平行四辺形 14"/>
                <p:cNvSpPr/>
                <p:nvPr/>
              </p:nvSpPr>
              <p:spPr>
                <a:xfrm>
                  <a:off x="1779126" y="2177616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E6E5D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  <p:sp>
              <p:nvSpPr>
                <p:cNvPr id="16" name="平行四辺形 15"/>
                <p:cNvSpPr/>
                <p:nvPr/>
              </p:nvSpPr>
              <p:spPr>
                <a:xfrm flipV="1">
                  <a:off x="1779126" y="2558616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DDDC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</p:grpSp>
          <p:sp>
            <p:nvSpPr>
              <p:cNvPr id="17" name="円/楕円 16"/>
              <p:cNvSpPr>
                <a:spLocks noChangeArrowheads="1"/>
              </p:cNvSpPr>
              <p:nvPr/>
            </p:nvSpPr>
            <p:spPr bwMode="auto">
              <a:xfrm>
                <a:off x="1452563" y="2173288"/>
                <a:ext cx="765175" cy="7667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0000" dist="23000" dir="3600031" rotWithShape="0">
                  <a:srgbClr val="808080">
                    <a:alpha val="34998"/>
                  </a:srgbClr>
                </a:outerShdw>
              </a:effectLst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kumimoji="1"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1528763" y="2251075"/>
                <a:ext cx="612775" cy="614363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ja-JP" altLang="en-US"/>
              </a:p>
            </p:txBody>
          </p:sp>
        </p:grpSp>
        <p:sp>
          <p:nvSpPr>
            <p:cNvPr id="24594" name="コンテンツ プレースホルダー 2"/>
            <p:cNvSpPr txBox="1">
              <a:spLocks/>
            </p:cNvSpPr>
            <p:nvPr/>
          </p:nvSpPr>
          <p:spPr bwMode="auto">
            <a:xfrm>
              <a:off x="1595438" y="2166938"/>
              <a:ext cx="6024562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kumimoji="1" lang="ja-JP" altLang="en-US" sz="28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疾病予防と治療</a:t>
              </a:r>
            </a:p>
          </p:txBody>
        </p:sp>
      </p:grpSp>
      <p:grpSp>
        <p:nvGrpSpPr>
          <p:cNvPr id="24585" name="グループ化 1"/>
          <p:cNvGrpSpPr>
            <a:grpSpLocks/>
          </p:cNvGrpSpPr>
          <p:nvPr/>
        </p:nvGrpSpPr>
        <p:grpSpPr bwMode="auto">
          <a:xfrm>
            <a:off x="1452563" y="1360488"/>
            <a:ext cx="6275387" cy="784225"/>
            <a:chOff x="1452563" y="1360488"/>
            <a:chExt cx="6275387" cy="784225"/>
          </a:xfrm>
        </p:grpSpPr>
        <p:grpSp>
          <p:nvGrpSpPr>
            <p:cNvPr id="24586" name="グループ化 1"/>
            <p:cNvGrpSpPr>
              <a:grpSpLocks/>
            </p:cNvGrpSpPr>
            <p:nvPr/>
          </p:nvGrpSpPr>
          <p:grpSpPr bwMode="auto">
            <a:xfrm>
              <a:off x="1452563" y="1366838"/>
              <a:ext cx="6275387" cy="766762"/>
              <a:chOff x="1452563" y="1366838"/>
              <a:chExt cx="6275387" cy="766762"/>
            </a:xfrm>
          </p:grpSpPr>
          <p:grpSp>
            <p:nvGrpSpPr>
              <p:cNvPr id="24588" name="グループ化 10"/>
              <p:cNvGrpSpPr>
                <a:grpSpLocks/>
              </p:cNvGrpSpPr>
              <p:nvPr/>
            </p:nvGrpSpPr>
            <p:grpSpPr bwMode="auto">
              <a:xfrm>
                <a:off x="1658938" y="1371600"/>
                <a:ext cx="6069012" cy="762000"/>
                <a:chOff x="1779126" y="1371600"/>
                <a:chExt cx="6069474" cy="762000"/>
              </a:xfrm>
            </p:grpSpPr>
            <p:sp>
              <p:nvSpPr>
                <p:cNvPr id="7" name="平行四辺形 6"/>
                <p:cNvSpPr/>
                <p:nvPr/>
              </p:nvSpPr>
              <p:spPr>
                <a:xfrm>
                  <a:off x="1779126" y="1371600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E6E5D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  <p:sp>
              <p:nvSpPr>
                <p:cNvPr id="9" name="平行四辺形 8"/>
                <p:cNvSpPr/>
                <p:nvPr/>
              </p:nvSpPr>
              <p:spPr>
                <a:xfrm flipV="1">
                  <a:off x="1779126" y="1752600"/>
                  <a:ext cx="6069474" cy="381000"/>
                </a:xfrm>
                <a:prstGeom prst="parallelogram">
                  <a:avLst>
                    <a:gd name="adj" fmla="val 56807"/>
                  </a:avLst>
                </a:prstGeom>
                <a:solidFill>
                  <a:srgbClr val="DDDC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ja-JP" altLang="en-US"/>
                </a:p>
              </p:txBody>
            </p:sp>
          </p:grpSp>
          <p:sp>
            <p:nvSpPr>
              <p:cNvPr id="8" name="円/楕円 7"/>
              <p:cNvSpPr>
                <a:spLocks noChangeArrowheads="1"/>
              </p:cNvSpPr>
              <p:nvPr/>
            </p:nvSpPr>
            <p:spPr bwMode="auto">
              <a:xfrm>
                <a:off x="1452563" y="1366838"/>
                <a:ext cx="765175" cy="7667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0000" dist="23000" dir="3600031" rotWithShape="0">
                  <a:srgbClr val="808080">
                    <a:alpha val="34998"/>
                  </a:srgbClr>
                </a:outerShdw>
              </a:effectLst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kumimoji="1"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2" name="円/楕円 11"/>
              <p:cNvSpPr/>
              <p:nvPr/>
            </p:nvSpPr>
            <p:spPr>
              <a:xfrm>
                <a:off x="1528763" y="1446213"/>
                <a:ext cx="612775" cy="612775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ja-JP" altLang="en-US"/>
              </a:p>
            </p:txBody>
          </p:sp>
        </p:grpSp>
        <p:sp>
          <p:nvSpPr>
            <p:cNvPr id="24587" name="コンテンツ プレースホルダー 1"/>
            <p:cNvSpPr txBox="1">
              <a:spLocks/>
            </p:cNvSpPr>
            <p:nvPr/>
          </p:nvSpPr>
          <p:spPr bwMode="auto">
            <a:xfrm>
              <a:off x="1597025" y="1360488"/>
              <a:ext cx="6026150" cy="78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kumimoji="1" lang="ja-JP" altLang="en-US" sz="28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平和と紛争予防</a:t>
              </a:r>
              <a:r>
                <a:rPr kumimoji="1" lang="en-US" altLang="ja-JP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</a:t>
              </a: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解決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64638" y="6111875"/>
            <a:ext cx="1484312" cy="746125"/>
          </a:xfrm>
        </p:spPr>
        <p:txBody>
          <a:bodyPr/>
          <a:lstStyle/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人道的国際奉仕</a:t>
            </a:r>
            <a:endParaRPr lang="en-US" altLang="ja-JP" sz="800" dirty="0" smtClean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奨学金（大学院レベルで</a:t>
            </a:r>
            <a:r>
              <a:rPr lang="en-US" altLang="ja-JP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800" dirty="0" smtClean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　職業研修チーム（</a:t>
            </a:r>
            <a:r>
              <a:rPr lang="en-US" altLang="ja-JP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VTT</a:t>
            </a: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 smtClean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ja-JP" altLang="en-US" sz="8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8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専門職業に関する</a:t>
            </a:r>
            <a:r>
              <a:rPr lang="ja-JP" altLang="en-US" sz="800" b="1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研修チーム</a:t>
            </a:r>
            <a:r>
              <a:rPr lang="ja-JP" altLang="en-US" sz="8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を海外へ</a:t>
            </a:r>
            <a:r>
              <a:rPr lang="ja-JP" altLang="en-US" sz="800" b="1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派遣</a:t>
            </a:r>
            <a:endParaRPr lang="ja-JP" altLang="en-US" sz="1050" dirty="0"/>
          </a:p>
        </p:txBody>
      </p:sp>
      <p:sp>
        <p:nvSpPr>
          <p:cNvPr id="25603" name="タイトル 1"/>
          <p:cNvSpPr>
            <a:spLocks noGrp="1"/>
          </p:cNvSpPr>
          <p:nvPr>
            <p:ph type="title"/>
          </p:nvPr>
        </p:nvSpPr>
        <p:spPr bwMode="auto">
          <a:xfrm>
            <a:off x="9372600" y="5867400"/>
            <a:ext cx="13208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ja-JP" altLang="en-US" sz="800" dirty="0" smtClean="0">
                <a:solidFill>
                  <a:srgbClr val="BFBFBF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対象となるプロジェクト</a:t>
            </a:r>
            <a:endParaRPr lang="ja-JP" altLang="en-US" sz="800" dirty="0" smtClean="0">
              <a:solidFill>
                <a:srgbClr val="BFBFBF"/>
              </a:solidFill>
              <a:latin typeface="ＭＳ Ｐゴシック" pitchFamily="50" charset="-128"/>
            </a:endParaRPr>
          </a:p>
        </p:txBody>
      </p:sp>
      <p:sp>
        <p:nvSpPr>
          <p:cNvPr id="25604" name="タイトル 1"/>
          <p:cNvSpPr txBox="1">
            <a:spLocks/>
          </p:cNvSpPr>
          <p:nvPr/>
        </p:nvSpPr>
        <p:spPr bwMode="auto">
          <a:xfrm>
            <a:off x="381000" y="411163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ja-JP" altLang="en-US" sz="36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対象となるプロジェクト</a:t>
            </a:r>
            <a:endParaRPr kumimoji="1" lang="ja-JP" altLang="en-US" sz="360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5605" name="グループ化 1"/>
          <p:cNvGrpSpPr>
            <a:grpSpLocks/>
          </p:cNvGrpSpPr>
          <p:nvPr/>
        </p:nvGrpSpPr>
        <p:grpSpPr bwMode="auto">
          <a:xfrm>
            <a:off x="228600" y="1538288"/>
            <a:ext cx="8610600" cy="1052512"/>
            <a:chOff x="381000" y="1538288"/>
            <a:chExt cx="8412480" cy="1052513"/>
          </a:xfrm>
        </p:grpSpPr>
        <p:sp>
          <p:nvSpPr>
            <p:cNvPr id="7" name="正方形/長方形 6"/>
            <p:cNvSpPr>
              <a:spLocks noChangeArrowheads="1"/>
            </p:cNvSpPr>
            <p:nvPr/>
          </p:nvSpPr>
          <p:spPr bwMode="auto">
            <a:xfrm>
              <a:off x="1173548" y="1562100"/>
              <a:ext cx="7619932" cy="990601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正方形/長方形 5"/>
            <p:cNvSpPr>
              <a:spLocks/>
            </p:cNvSpPr>
            <p:nvPr/>
          </p:nvSpPr>
          <p:spPr bwMode="auto">
            <a:xfrm>
              <a:off x="381000" y="1538288"/>
              <a:ext cx="1219065" cy="1052513"/>
            </a:xfrm>
            <a:custGeom>
              <a:avLst/>
              <a:gdLst>
                <a:gd name="T0" fmla="*/ 0 w 1146736"/>
                <a:gd name="T1" fmla="*/ 0 h 990600"/>
                <a:gd name="T2" fmla="*/ 1292118 w 1146736"/>
                <a:gd name="T3" fmla="*/ 0 h 990600"/>
                <a:gd name="T4" fmla="*/ 1296341 w 1146736"/>
                <a:gd name="T5" fmla="*/ 409954 h 990600"/>
                <a:gd name="T6" fmla="*/ 1098980 w 1146736"/>
                <a:gd name="T7" fmla="*/ 536384 h 990600"/>
                <a:gd name="T8" fmla="*/ 1290709 w 1146736"/>
                <a:gd name="T9" fmla="*/ 674496 h 990600"/>
                <a:gd name="T10" fmla="*/ 1292118 w 1146736"/>
                <a:gd name="T11" fmla="*/ 1118293 h 990600"/>
                <a:gd name="T12" fmla="*/ 0 w 1146736"/>
                <a:gd name="T13" fmla="*/ 1118293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pic>
          <p:nvPicPr>
            <p:cNvPr id="25618" name="Picture 3" descr="C:\Users\vaio\Desktop\11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2150" y="1744663"/>
              <a:ext cx="627063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9" name="コンテンツ プレースホルダー 2"/>
            <p:cNvSpPr txBox="1">
              <a:spLocks/>
            </p:cNvSpPr>
            <p:nvPr/>
          </p:nvSpPr>
          <p:spPr bwMode="auto">
            <a:xfrm>
              <a:off x="1737361" y="1695451"/>
              <a:ext cx="6982610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57200">
                <a:lnSpc>
                  <a:spcPts val="55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kumimoji="1" lang="ja-JP" altLang="en-US" sz="3600" b="1">
                  <a:solidFill>
                    <a:schemeClr val="tx2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人道的国際奉仕</a:t>
              </a:r>
              <a:endParaRPr kumimoji="1" lang="en-US" altLang="ja-JP" sz="3600" b="1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5606" name="グループ化 2"/>
          <p:cNvGrpSpPr>
            <a:grpSpLocks/>
          </p:cNvGrpSpPr>
          <p:nvPr/>
        </p:nvGrpSpPr>
        <p:grpSpPr bwMode="auto">
          <a:xfrm>
            <a:off x="228600" y="2819400"/>
            <a:ext cx="8610600" cy="1093788"/>
            <a:chOff x="411163" y="2819400"/>
            <a:chExt cx="8656403" cy="1093788"/>
          </a:xfrm>
        </p:grpSpPr>
        <p:sp>
          <p:nvSpPr>
            <p:cNvPr id="8" name="正方形/長方形 7"/>
            <p:cNvSpPr>
              <a:spLocks noChangeArrowheads="1"/>
            </p:cNvSpPr>
            <p:nvPr/>
          </p:nvSpPr>
          <p:spPr bwMode="auto">
            <a:xfrm>
              <a:off x="1172429" y="2843213"/>
              <a:ext cx="7895137" cy="990600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正方形/長方形 5"/>
            <p:cNvSpPr>
              <a:spLocks/>
            </p:cNvSpPr>
            <p:nvPr/>
          </p:nvSpPr>
          <p:spPr bwMode="auto">
            <a:xfrm>
              <a:off x="411163" y="2819400"/>
              <a:ext cx="1219302" cy="1052513"/>
            </a:xfrm>
            <a:custGeom>
              <a:avLst/>
              <a:gdLst>
                <a:gd name="T0" fmla="*/ 0 w 1146736"/>
                <a:gd name="T1" fmla="*/ 0 h 990600"/>
                <a:gd name="T2" fmla="*/ 1292118 w 1146736"/>
                <a:gd name="T3" fmla="*/ 0 h 990600"/>
                <a:gd name="T4" fmla="*/ 1296341 w 1146736"/>
                <a:gd name="T5" fmla="*/ 409955 h 990600"/>
                <a:gd name="T6" fmla="*/ 1098980 w 1146736"/>
                <a:gd name="T7" fmla="*/ 536384 h 990600"/>
                <a:gd name="T8" fmla="*/ 1290709 w 1146736"/>
                <a:gd name="T9" fmla="*/ 674498 h 990600"/>
                <a:gd name="T10" fmla="*/ 1292118 w 1146736"/>
                <a:gd name="T11" fmla="*/ 1118296 h 990600"/>
                <a:gd name="T12" fmla="*/ 0 w 1146736"/>
                <a:gd name="T13" fmla="*/ 1118296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pic>
          <p:nvPicPr>
            <p:cNvPr id="25614" name="Picture 4" descr="C:\Users\vaio\Desktop\2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150" y="3025775"/>
              <a:ext cx="627063" cy="639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コンテンツ プレースホルダー 2"/>
            <p:cNvSpPr txBox="1">
              <a:spLocks/>
            </p:cNvSpPr>
            <p:nvPr/>
          </p:nvSpPr>
          <p:spPr>
            <a:xfrm>
              <a:off x="1630465" y="2974975"/>
              <a:ext cx="7362093" cy="93821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0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2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18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1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5500"/>
                </a:lnSpc>
                <a:buFont typeface="Arial" pitchFamily="34" charset="0"/>
                <a:buNone/>
                <a:defRPr/>
              </a:pP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奨学</a:t>
              </a:r>
              <a:r>
                <a:rPr kumimoji="1" lang="ja-JP" altLang="en-US" sz="3600" b="1" spc="-12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金</a:t>
              </a:r>
              <a:r>
                <a:rPr kumimoji="1" lang="ja-JP" altLang="en-US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ja-JP" altLang="en-US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大学院レベルで</a:t>
              </a:r>
              <a:r>
                <a:rPr kumimoji="1" lang="en-US" altLang="ja-JP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1~2</a:t>
              </a:r>
              <a:r>
                <a:rPr kumimoji="1" lang="ja-JP" altLang="en-US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年間の留学）</a:t>
              </a:r>
              <a:endPara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5607" name="グループ化 3"/>
          <p:cNvGrpSpPr>
            <a:grpSpLocks/>
          </p:cNvGrpSpPr>
          <p:nvPr/>
        </p:nvGrpSpPr>
        <p:grpSpPr bwMode="auto">
          <a:xfrm>
            <a:off x="228600" y="4090988"/>
            <a:ext cx="8716963" cy="1836737"/>
            <a:chOff x="411163" y="4129088"/>
            <a:chExt cx="8763000" cy="1836737"/>
          </a:xfrm>
        </p:grpSpPr>
        <p:sp>
          <p:nvSpPr>
            <p:cNvPr id="10" name="正方形/長方形 9"/>
            <p:cNvSpPr>
              <a:spLocks noChangeArrowheads="1"/>
            </p:cNvSpPr>
            <p:nvPr/>
          </p:nvSpPr>
          <p:spPr bwMode="auto">
            <a:xfrm>
              <a:off x="1172400" y="4152900"/>
              <a:ext cx="7620346" cy="1763713"/>
            </a:xfrm>
            <a:prstGeom prst="rect">
              <a:avLst/>
            </a:prstGeom>
            <a:solidFill>
              <a:srgbClr val="D8DAC4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algn="ctr">
                <a:defRPr/>
              </a:pPr>
              <a:endParaRPr kumimoji="1"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正方形/長方形 5"/>
            <p:cNvSpPr>
              <a:spLocks/>
            </p:cNvSpPr>
            <p:nvPr/>
          </p:nvSpPr>
          <p:spPr bwMode="auto">
            <a:xfrm>
              <a:off x="411163" y="4129088"/>
              <a:ext cx="1219255" cy="1836737"/>
            </a:xfrm>
            <a:custGeom>
              <a:avLst/>
              <a:gdLst>
                <a:gd name="T0" fmla="*/ 0 w 1146736"/>
                <a:gd name="T1" fmla="*/ 0 h 990600"/>
                <a:gd name="T2" fmla="*/ 1292020 w 1146736"/>
                <a:gd name="T3" fmla="*/ 0 h 990600"/>
                <a:gd name="T4" fmla="*/ 1296243 w 1146736"/>
                <a:gd name="T5" fmla="*/ 1248460 h 990600"/>
                <a:gd name="T6" fmla="*/ 1098897 w 1146736"/>
                <a:gd name="T7" fmla="*/ 1633485 h 990600"/>
                <a:gd name="T8" fmla="*/ 1290611 w 1146736"/>
                <a:gd name="T9" fmla="*/ 2054088 h 990600"/>
                <a:gd name="T10" fmla="*/ 1292020 w 1146736"/>
                <a:gd name="T11" fmla="*/ 3405616 h 990600"/>
                <a:gd name="T12" fmla="*/ 0 w 1146736"/>
                <a:gd name="T13" fmla="*/ 3405616 h 990600"/>
                <a:gd name="T14" fmla="*/ 0 w 1146736"/>
                <a:gd name="T15" fmla="*/ 0 h 990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46736" h="990600">
                  <a:moveTo>
                    <a:pt x="0" y="0"/>
                  </a:moveTo>
                  <a:lnTo>
                    <a:pt x="1143000" y="0"/>
                  </a:lnTo>
                  <a:cubicBezTo>
                    <a:pt x="1146426" y="3633"/>
                    <a:pt x="1142792" y="364493"/>
                    <a:pt x="1146736" y="363143"/>
                  </a:cubicBezTo>
                  <a:cubicBezTo>
                    <a:pt x="1146321" y="361898"/>
                    <a:pt x="972566" y="476382"/>
                    <a:pt x="972151" y="475136"/>
                  </a:cubicBezTo>
                  <a:cubicBezTo>
                    <a:pt x="971943" y="475447"/>
                    <a:pt x="1144038" y="597962"/>
                    <a:pt x="1141754" y="597478"/>
                  </a:cubicBezTo>
                  <a:cubicBezTo>
                    <a:pt x="1141962" y="589519"/>
                    <a:pt x="1136459" y="990253"/>
                    <a:pt x="1143000" y="990600"/>
                  </a:cubicBez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pic>
          <p:nvPicPr>
            <p:cNvPr id="25610" name="Picture 2" descr="C:\Users\vaio\Desktop\33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7863" y="4714875"/>
              <a:ext cx="62547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コンテンツ プレースホルダー 2"/>
            <p:cNvSpPr txBox="1">
              <a:spLocks/>
            </p:cNvSpPr>
            <p:nvPr/>
          </p:nvSpPr>
          <p:spPr>
            <a:xfrm>
              <a:off x="1737343" y="4305300"/>
              <a:ext cx="7436820" cy="148113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0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2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18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1600" kern="1200">
                  <a:solidFill>
                    <a:srgbClr val="58585A"/>
                  </a:solidFill>
                  <a:latin typeface="Georgia"/>
                  <a:ea typeface="ＭＳ Ｐゴシック" panose="020B0600070205080204" pitchFamily="50" charset="-128"/>
                  <a:cs typeface="Georgi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4000"/>
                </a:lnSpc>
                <a:buFont typeface="Arial" pitchFamily="34" charset="0"/>
                <a:buNone/>
                <a:defRPr/>
              </a:pP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職業研修チー</a:t>
              </a:r>
              <a:r>
                <a:rPr kumimoji="1" lang="ja-JP" altLang="en-US" sz="3600" b="1" spc="-10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ム</a:t>
              </a: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1" lang="en-US" altLang="ja-JP" sz="3600" b="1" spc="5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VT</a:t>
              </a:r>
              <a:r>
                <a:rPr kumimoji="1" lang="en-US" altLang="ja-JP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T</a:t>
              </a:r>
              <a:r>
                <a:rPr kumimoji="1" lang="ja-JP" altLang="en-US" sz="36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kumimoji="1" lang="en-US" altLang="ja-JP" sz="36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lnSpc>
                  <a:spcPts val="3700"/>
                </a:lnSpc>
                <a:spcBef>
                  <a:spcPts val="300"/>
                </a:spcBef>
                <a:buFont typeface="Arial" pitchFamily="34" charset="0"/>
                <a:buNone/>
                <a:defRPr/>
              </a:pPr>
              <a:r>
                <a:rPr kumimoji="1" lang="ja-JP" altLang="en-US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専門職業に関する研修チームを</a:t>
              </a:r>
              <a:r>
                <a:rPr kumimoji="1" lang="en-US" altLang="ja-JP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海外へ派遣</a:t>
              </a:r>
              <a:endParaRPr kumimoji="1" lang="en-US" altLang="ja-JP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F_Powerpoint design_ligh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TRF_Powerpoint design_light.pot</Template>
  <TotalTime>21710</TotalTime>
  <Words>1333</Words>
  <Application>Microsoft Office PowerPoint</Application>
  <PresentationFormat>画面に合わせる (4:3)</PresentationFormat>
  <Paragraphs>389</Paragraphs>
  <Slides>28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28</vt:i4>
      </vt:variant>
    </vt:vector>
  </HeadingPairs>
  <TitlesOfParts>
    <vt:vector size="31" baseType="lpstr">
      <vt:lpstr>TRF_Powerpoint design_light</vt:lpstr>
      <vt:lpstr>Custom Design</vt:lpstr>
      <vt:lpstr>2_Custom Design</vt:lpstr>
      <vt:lpstr>　　　　　　補助金について</vt:lpstr>
      <vt:lpstr>財団は皆様の寄付を資金とし、皆様のプログラム参加によって 地元および国際社会に貢献しています</vt:lpstr>
      <vt:lpstr>補助金制度</vt:lpstr>
      <vt:lpstr>年次基金の流れ（シェア・システム）</vt:lpstr>
      <vt:lpstr>地区財団活動資金（DDF）の配分</vt:lpstr>
      <vt:lpstr>財団補助金プログラム</vt:lpstr>
      <vt:lpstr>グローバル補助金（GG）とは</vt:lpstr>
      <vt:lpstr>６つの重点分野</vt:lpstr>
      <vt:lpstr>対象となるプロジェクト</vt:lpstr>
      <vt:lpstr>資格認定プロセス</vt:lpstr>
      <vt:lpstr>立案にあたって（資金調達）</vt:lpstr>
      <vt:lpstr>立案にあたって（6つのポイント ①）</vt:lpstr>
      <vt:lpstr>立案にあたって（6つのポイント ②）</vt:lpstr>
      <vt:lpstr>報告</vt:lpstr>
      <vt:lpstr>補助金（DDF）配分実績 2013-14年度</vt:lpstr>
      <vt:lpstr>第2660地区　DDF配分予定額</vt:lpstr>
      <vt:lpstr>補助金（DDF）配分計画</vt:lpstr>
      <vt:lpstr>2014-15年度　事例①</vt:lpstr>
      <vt:lpstr>2014-15年度　事例②</vt:lpstr>
      <vt:lpstr>2014-15年度　事例③</vt:lpstr>
      <vt:lpstr>地区補助金の対象</vt:lpstr>
      <vt:lpstr>クラブ寄付実績による補助金配分率</vt:lpstr>
      <vt:lpstr>地区補助金活動　実例①</vt:lpstr>
      <vt:lpstr>地区補助金活動　実例②</vt:lpstr>
      <vt:lpstr>地区補助金の活動報告書</vt:lpstr>
      <vt:lpstr>地区補助金申請時の注意点</vt:lpstr>
      <vt:lpstr>2015年度地区補助金申請スケジュール</vt:lpstr>
      <vt:lpstr>ご清聴ありがとうございました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owner</cp:lastModifiedBy>
  <cp:revision>838</cp:revision>
  <cp:lastPrinted>2015-03-23T10:22:34Z</cp:lastPrinted>
  <dcterms:created xsi:type="dcterms:W3CDTF">2010-04-16T20:11:30Z</dcterms:created>
  <dcterms:modified xsi:type="dcterms:W3CDTF">2015-04-06T02:06:26Z</dcterms:modified>
</cp:coreProperties>
</file>