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</p:sldMasterIdLst>
  <p:notesMasterIdLst>
    <p:notesMasterId r:id="rId24"/>
  </p:notesMasterIdLst>
  <p:handoutMasterIdLst>
    <p:handoutMasterId r:id="rId25"/>
  </p:handoutMasterIdLst>
  <p:sldIdLst>
    <p:sldId id="633" r:id="rId5"/>
    <p:sldId id="656" r:id="rId6"/>
    <p:sldId id="638" r:id="rId7"/>
    <p:sldId id="657" r:id="rId8"/>
    <p:sldId id="658" r:id="rId9"/>
    <p:sldId id="660" r:id="rId10"/>
    <p:sldId id="661" r:id="rId11"/>
    <p:sldId id="663" r:id="rId12"/>
    <p:sldId id="664" r:id="rId13"/>
    <p:sldId id="662" r:id="rId14"/>
    <p:sldId id="665" r:id="rId15"/>
    <p:sldId id="666" r:id="rId16"/>
    <p:sldId id="667" r:id="rId17"/>
    <p:sldId id="668" r:id="rId18"/>
    <p:sldId id="669" r:id="rId19"/>
    <p:sldId id="674" r:id="rId20"/>
    <p:sldId id="671" r:id="rId21"/>
    <p:sldId id="673" r:id="rId22"/>
    <p:sldId id="63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E"/>
    <a:srgbClr val="00B4E7"/>
    <a:srgbClr val="00246C"/>
    <a:srgbClr val="000000"/>
    <a:srgbClr val="005DAA"/>
    <a:srgbClr val="17458F"/>
    <a:srgbClr val="E7E7E8"/>
    <a:srgbClr val="16316B"/>
    <a:srgbClr val="01B4E7"/>
    <a:srgbClr val="FEB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7477" autoAdjust="0"/>
  </p:normalViewPr>
  <p:slideViewPr>
    <p:cSldViewPr>
      <p:cViewPr>
        <p:scale>
          <a:sx n="78" d="100"/>
          <a:sy n="78" d="100"/>
        </p:scale>
        <p:origin x="-324" y="-816"/>
      </p:cViewPr>
      <p:guideLst>
        <p:guide orient="horz" pos="2256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226" y="294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2/18/2016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2/18/2016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14839"/>
            <a:ext cx="561022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CHOOSE ONE: TAKE ACTION, EXCHANGE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SECTION BREAK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0"/>
            <a:ext cx="6019800" cy="5334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100 YEARS OF DOING GOOD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0"/>
            <a:ext cx="6019800" cy="5334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100 YEARS OF DOING GOOD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F100_lockup_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00"/>
            <a:ext cx="3581261" cy="8382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286000"/>
            <a:ext cx="9144000" cy="19050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pic>
        <p:nvPicPr>
          <p:cNvPr id="2" name="Picture 1" descr="TRF100_lockup_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C16-Seoul_lockup_PMS_C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88000" cy="4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地区補助金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dirty="0"/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76200" y="724727"/>
            <a:ext cx="6781800" cy="1252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ja-JP" sz="2000" b="1" dirty="0" smtClean="0">
                <a:solidFill>
                  <a:schemeClr val="tx2"/>
                </a:solidFill>
                <a:latin typeface="+mj-ea"/>
              </a:rPr>
              <a:t>2016</a:t>
            </a:r>
            <a:r>
              <a:rPr lang="ja-JP" altLang="en-US" sz="2000" b="1" dirty="0" smtClean="0">
                <a:solidFill>
                  <a:schemeClr val="tx2"/>
                </a:solidFill>
                <a:latin typeface="+mj-ea"/>
              </a:rPr>
              <a:t>年</a:t>
            </a:r>
            <a:r>
              <a:rPr lang="en-US" altLang="ja-JP" sz="2000" b="1" dirty="0" smtClean="0">
                <a:solidFill>
                  <a:schemeClr val="tx2"/>
                </a:solidFill>
                <a:latin typeface="+mj-ea"/>
              </a:rPr>
              <a:t>2</a:t>
            </a:r>
            <a:r>
              <a:rPr lang="ja-JP" altLang="en-US" sz="2000" b="1" dirty="0" smtClean="0">
                <a:solidFill>
                  <a:schemeClr val="tx2"/>
                </a:solidFill>
                <a:latin typeface="+mj-ea"/>
              </a:rPr>
              <a:t>月</a:t>
            </a:r>
            <a:r>
              <a:rPr lang="en-US" altLang="ja-JP" sz="2000" b="1" dirty="0">
                <a:solidFill>
                  <a:schemeClr val="tx2"/>
                </a:solidFill>
                <a:latin typeface="+mj-ea"/>
              </a:rPr>
              <a:t>20</a:t>
            </a:r>
            <a:r>
              <a:rPr lang="ja-JP" altLang="en-US" sz="2000" b="1" dirty="0" smtClean="0">
                <a:solidFill>
                  <a:schemeClr val="tx2"/>
                </a:solidFill>
                <a:latin typeface="+mj-ea"/>
              </a:rPr>
              <a:t>日</a:t>
            </a:r>
            <a:r>
              <a:rPr lang="en-US" altLang="ja-JP" sz="2700" dirty="0" smtClean="0">
                <a:solidFill>
                  <a:schemeClr val="tx2"/>
                </a:solidFill>
                <a:latin typeface="+mj-ea"/>
              </a:rPr>
              <a:t/>
            </a:r>
            <a:br>
              <a:rPr lang="en-US" altLang="ja-JP" sz="2700" dirty="0" smtClean="0">
                <a:solidFill>
                  <a:schemeClr val="tx2"/>
                </a:solidFill>
                <a:latin typeface="+mj-ea"/>
              </a:rPr>
            </a:br>
            <a:r>
              <a:rPr lang="en-US" altLang="ja-JP" sz="2700" dirty="0" smtClean="0">
                <a:solidFill>
                  <a:schemeClr val="tx2"/>
                </a:solidFill>
                <a:latin typeface="+mj-ea"/>
              </a:rPr>
              <a:t>RID2660 2015-2016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ja-JP" altLang="en-US" sz="2700" dirty="0" smtClean="0">
                <a:solidFill>
                  <a:schemeClr val="tx2"/>
                </a:solidFill>
                <a:latin typeface="+mj-ea"/>
              </a:rPr>
              <a:t>地区ロータリー財団　補助金管理セミナー</a:t>
            </a:r>
            <a:endParaRPr lang="ja-JP" altLang="en-US" sz="320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5" name="サブタイトル 5"/>
          <p:cNvSpPr txBox="1">
            <a:spLocks/>
          </p:cNvSpPr>
          <p:nvPr/>
        </p:nvSpPr>
        <p:spPr bwMode="auto">
          <a:xfrm>
            <a:off x="5410200" y="5257800"/>
            <a:ext cx="3733800" cy="12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31B6FD"/>
              </a:buClr>
              <a:buNone/>
            </a:pPr>
            <a:r>
              <a:rPr kumimoji="0"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2015-2016</a:t>
            </a:r>
            <a:r>
              <a:rPr kumimoji="0" lang="ja-JP" altLang="en-US" sz="18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年度</a:t>
            </a:r>
            <a:endParaRPr kumimoji="0" lang="en-US" altLang="ja-JP" sz="18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0" indent="0" fontAlgn="auto">
              <a:spcAft>
                <a:spcPts val="0"/>
              </a:spcAft>
              <a:buClr>
                <a:srgbClr val="31B6FD"/>
              </a:buClr>
              <a:buNone/>
            </a:pPr>
            <a:r>
              <a:rPr kumimoji="0"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地区ロータリー財団委員会</a:t>
            </a:r>
            <a:endParaRPr kumimoji="0" lang="en-US" altLang="ja-JP" sz="20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0" indent="0" fontAlgn="auto">
              <a:spcAft>
                <a:spcPts val="0"/>
              </a:spcAft>
              <a:buClr>
                <a:srgbClr val="31B6FD"/>
              </a:buClr>
              <a:buNone/>
            </a:pPr>
            <a:r>
              <a:rPr kumimoji="0"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大谷　隆英 （大阪柏原</a:t>
            </a:r>
            <a:r>
              <a:rPr kumimoji="0"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RC</a:t>
            </a:r>
            <a:r>
              <a:rPr kumimoji="0"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）</a:t>
            </a:r>
            <a:endParaRPr kumimoji="0" lang="en-US" altLang="ja-JP" sz="20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fontAlgn="auto">
              <a:spcAft>
                <a:spcPts val="0"/>
              </a:spcAft>
              <a:buClr>
                <a:srgbClr val="31B6FD"/>
              </a:buClr>
            </a:pPr>
            <a:endParaRPr kumimoji="0" lang="en-US" altLang="ja-JP" sz="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 smtClean="0"/>
              <a:t>財団補助金ハンドブック</a:t>
            </a:r>
            <a:endParaRPr kumimoji="1" lang="ja-JP" altLang="en-US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618106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5029200" y="2514600"/>
            <a:ext cx="1447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1800" y="2358479"/>
            <a:ext cx="2505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tx2">
                    <a:lumMod val="75000"/>
                  </a:schemeClr>
                </a:solidFill>
              </a:rPr>
              <a:t>ﾛｰﾀﾘｰ財団</a:t>
            </a:r>
            <a:endParaRPr kumimoji="1" lang="en-US" altLang="ja-JP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ja-JP" altLang="en-US" sz="2200" dirty="0" smtClean="0">
                <a:solidFill>
                  <a:schemeClr val="tx2">
                    <a:lumMod val="75000"/>
                  </a:schemeClr>
                </a:solidFill>
              </a:rPr>
              <a:t>補助金のﾍﾟｰｼﾞ</a:t>
            </a:r>
            <a:endParaRPr kumimoji="1" lang="ja-JP" alt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04" y="228600"/>
            <a:ext cx="41338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42" y="457200"/>
            <a:ext cx="4510035" cy="62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ja-JP" altLang="en-US" sz="3200" dirty="0" smtClean="0">
                <a:latin typeface="Arial Narrow" pitchFamily="34" charset="0"/>
              </a:rPr>
              <a:t>地区補助金申請の注意点　</a:t>
            </a:r>
            <a:r>
              <a:rPr kumimoji="1" lang="ja-JP" altLang="en-US" sz="2400" dirty="0" smtClean="0">
                <a:latin typeface="Arial Narrow" pitchFamily="34" charset="0"/>
              </a:rPr>
              <a:t>その２</a:t>
            </a: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266700" y="762000"/>
            <a:ext cx="8420100" cy="5045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1000" smtClean="0">
                <a:solidFill>
                  <a:schemeClr val="bg2">
                    <a:lumMod val="10000"/>
                  </a:schemeClr>
                </a:solidFill>
              </a:rPr>
              <a:t>　</a:t>
            </a:r>
            <a:endParaRPr kumimoji="1" lang="en-US" altLang="ja-JP" sz="10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00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1" lang="ja-JP" altLang="en-US" sz="2400" smtClean="0">
                <a:solidFill>
                  <a:schemeClr val="bg2">
                    <a:lumMod val="10000"/>
                  </a:schemeClr>
                </a:solidFill>
              </a:rPr>
              <a:t>メールにて提出</a:t>
            </a:r>
            <a:endParaRPr kumimoji="1" lang="en-US" altLang="ja-JP" sz="2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000" smtClean="0">
                <a:solidFill>
                  <a:schemeClr val="bg2">
                    <a:lumMod val="10000"/>
                  </a:schemeClr>
                </a:solidFill>
              </a:rPr>
              <a:t>　　　　</a:t>
            </a:r>
            <a:endParaRPr kumimoji="0" lang="en-US" altLang="ja-JP" sz="20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00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0" lang="ja-JP" altLang="en-US" sz="2400" smtClean="0">
                <a:solidFill>
                  <a:schemeClr val="bg2">
                    <a:lumMod val="10000"/>
                  </a:schemeClr>
                </a:solidFill>
              </a:rPr>
              <a:t>審査は不備なき申請書の受付順で資金枯渇時点で締切</a:t>
            </a:r>
            <a:endParaRPr kumimoji="0" lang="en-US" altLang="ja-JP" sz="2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1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00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1" lang="ja-JP" altLang="en-US" sz="2400" smtClean="0">
                <a:solidFill>
                  <a:schemeClr val="bg2">
                    <a:lumMod val="10000"/>
                  </a:schemeClr>
                </a:solidFill>
              </a:rPr>
              <a:t>不備のある申請書については、審査に先立ち追加情報や必要</a:t>
            </a:r>
            <a:endParaRPr kumimoji="1" lang="en-US" altLang="ja-JP" sz="2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altLang="ja-JP" sz="240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kumimoji="1" lang="ja-JP" altLang="en-US" sz="2400" smtClean="0">
                <a:solidFill>
                  <a:schemeClr val="bg2">
                    <a:lumMod val="10000"/>
                  </a:schemeClr>
                </a:solidFill>
              </a:rPr>
              <a:t>書類を財団委員会から依頼することがある　</a:t>
            </a:r>
            <a:endParaRPr kumimoji="1" lang="en-US" altLang="ja-JP" sz="2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1" lang="en-US" altLang="ja-JP" sz="20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00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1" lang="ja-JP" altLang="en-US" sz="2400" smtClean="0">
                <a:solidFill>
                  <a:schemeClr val="bg2">
                    <a:lumMod val="10000"/>
                  </a:schemeClr>
                </a:solidFill>
              </a:rPr>
              <a:t>複数クラブが共同でプロジェクトを実施する場合</a:t>
            </a:r>
            <a:endParaRPr kumimoji="1" lang="en-US" altLang="ja-JP" sz="240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ja-JP" alt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正方形/長方形 6"/>
          <p:cNvSpPr>
            <a:spLocks noChangeArrowheads="1"/>
          </p:cNvSpPr>
          <p:nvPr/>
        </p:nvSpPr>
        <p:spPr bwMode="auto">
          <a:xfrm>
            <a:off x="1704975" y="4824412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</a:t>
            </a:r>
            <a:r>
              <a:rPr kumimoji="1" lang="ja-JP" altLang="en-US" sz="2000">
                <a:solidFill>
                  <a:schemeClr val="tx2"/>
                </a:solidFill>
              </a:rPr>
              <a:t>共同提唱クラブの活動により補助金申請を認めることがある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>
              <a:buFont typeface="Arial" pitchFamily="34" charset="0"/>
              <a:buNone/>
            </a:pPr>
            <a:r>
              <a:rPr kumimoji="1" lang="ja-JP" altLang="en-US" sz="2000">
                <a:solidFill>
                  <a:schemeClr val="tx2"/>
                </a:solidFill>
              </a:rPr>
              <a:t>*事前に財団委員会まで問い合わせ</a:t>
            </a:r>
            <a:endParaRPr kumimoji="1" lang="en-US" altLang="ja-JP" sz="2000">
              <a:solidFill>
                <a:schemeClr val="tx2"/>
              </a:solidFill>
            </a:endParaRPr>
          </a:p>
        </p:txBody>
      </p:sp>
      <p:sp>
        <p:nvSpPr>
          <p:cNvPr id="6" name="正方形/長方形 6"/>
          <p:cNvSpPr>
            <a:spLocks noChangeArrowheads="1"/>
          </p:cNvSpPr>
          <p:nvPr/>
        </p:nvSpPr>
        <p:spPr bwMode="auto">
          <a:xfrm>
            <a:off x="1676400" y="1471612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</a:t>
            </a:r>
            <a:r>
              <a:rPr kumimoji="1" lang="ja-JP" altLang="en-US" sz="2000">
                <a:solidFill>
                  <a:schemeClr val="tx2"/>
                </a:solidFill>
              </a:rPr>
              <a:t>送信先：地区財団委員会（ガバナー事務所）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>
              <a:buFont typeface="Arial" pitchFamily="34" charset="0"/>
              <a:buNone/>
            </a:pPr>
            <a:r>
              <a:rPr kumimoji="1" lang="ja-JP" altLang="en-US" sz="2000">
                <a:solidFill>
                  <a:schemeClr val="tx2"/>
                </a:solidFill>
              </a:rPr>
              <a:t>*申請書や見積書の原本はクラブで保管</a:t>
            </a:r>
            <a:endParaRPr kumimoji="1" lang="en-US" altLang="ja-JP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ja-JP" altLang="en-US" sz="3200" dirty="0" smtClean="0">
                <a:latin typeface="Arial Narrow" pitchFamily="34" charset="0"/>
              </a:rPr>
              <a:t>地区補助金事業実施の注意点　</a:t>
            </a:r>
            <a:r>
              <a:rPr kumimoji="1" lang="ja-JP" altLang="en-US" sz="2400" dirty="0" smtClean="0">
                <a:latin typeface="Arial Narrow" pitchFamily="34" charset="0"/>
              </a:rPr>
              <a:t>その１</a:t>
            </a: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536448" y="981035"/>
            <a:ext cx="8229600" cy="4810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0" lang="ja-JP" altLang="en-US" sz="2600" dirty="0" smtClean="0">
                <a:solidFill>
                  <a:schemeClr val="bg2">
                    <a:lumMod val="10000"/>
                  </a:schemeClr>
                </a:solidFill>
              </a:rPr>
              <a:t>ロータリアンが積極的にプロジェクトに関与していること</a:t>
            </a:r>
            <a:endParaRPr kumimoji="0" lang="en-US" altLang="ja-JP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400" dirty="0" smtClean="0">
                <a:solidFill>
                  <a:schemeClr val="bg2">
                    <a:lumMod val="10000"/>
                  </a:schemeClr>
                </a:solidFill>
              </a:rPr>
              <a:t>　</a:t>
            </a:r>
            <a:r>
              <a:rPr kumimoji="0" lang="ja-JP" altLang="en-US" sz="1900" dirty="0" smtClean="0">
                <a:solidFill>
                  <a:schemeClr val="bg2">
                    <a:lumMod val="10000"/>
                  </a:schemeClr>
                </a:solidFill>
              </a:rPr>
              <a:t>　　　</a:t>
            </a:r>
            <a:r>
              <a:rPr kumimoji="0" lang="ja-JP" altLang="en-US" sz="1900" dirty="0" smtClean="0">
                <a:solidFill>
                  <a:schemeClr val="tx2"/>
                </a:solidFill>
              </a:rPr>
              <a:t>  </a:t>
            </a:r>
            <a:r>
              <a:rPr kumimoji="0" lang="en-US" altLang="ja-JP" sz="2100" dirty="0" smtClean="0">
                <a:solidFill>
                  <a:schemeClr val="tx2"/>
                </a:solidFill>
              </a:rPr>
              <a:t>*</a:t>
            </a:r>
            <a:r>
              <a:rPr kumimoji="0" lang="ja-JP" altLang="en-US" sz="2100" dirty="0" smtClean="0">
                <a:solidFill>
                  <a:schemeClr val="tx2"/>
                </a:solidFill>
              </a:rPr>
              <a:t>単に財政援助や物品の寄贈だけにとどまらないこと</a:t>
            </a:r>
            <a:endParaRPr kumimoji="0" lang="en-US" altLang="ja-JP" sz="21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1200"/>
              </a:spcAft>
              <a:buFont typeface="Arial" pitchFamily="34" charset="0"/>
              <a:buNone/>
              <a:defRPr/>
            </a:pPr>
            <a:r>
              <a:rPr kumimoji="0" lang="ja-JP" altLang="en-US" sz="2600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・継続的な受益者でないことが確認できること</a:t>
            </a:r>
            <a:endParaRPr kumimoji="0" lang="en-US" altLang="ja-JP" sz="2600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600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・補助金入金後にプロジェクトが実施されること</a:t>
            </a:r>
            <a:endParaRPr kumimoji="0" lang="en-US" altLang="ja-JP" sz="2600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2600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500" dirty="0" smtClean="0">
                <a:solidFill>
                  <a:schemeClr val="bg2">
                    <a:lumMod val="10000"/>
                  </a:schemeClr>
                </a:solidFill>
              </a:rPr>
              <a:t>・銀行に</a:t>
            </a:r>
            <a:r>
              <a:rPr kumimoji="1" lang="ja-JP" altLang="en-US" sz="2500" dirty="0" smtClean="0">
                <a:solidFill>
                  <a:srgbClr val="FF0000"/>
                </a:solidFill>
              </a:rPr>
              <a:t>補助金専用口座</a:t>
            </a:r>
            <a:r>
              <a:rPr kumimoji="1" lang="ja-JP" altLang="en-US" sz="2500" dirty="0" smtClean="0">
                <a:solidFill>
                  <a:schemeClr val="bg2">
                    <a:lumMod val="10000"/>
                  </a:schemeClr>
                </a:solidFill>
              </a:rPr>
              <a:t>を開設し資金の流れを明確にする</a:t>
            </a:r>
            <a:endParaRPr kumimoji="1" lang="en-US" altLang="ja-JP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100" dirty="0" smtClean="0">
                <a:solidFill>
                  <a:schemeClr val="bg2">
                    <a:lumMod val="10000"/>
                  </a:schemeClr>
                </a:solidFill>
              </a:rPr>
              <a:t>　　</a:t>
            </a:r>
            <a:endParaRPr kumimoji="0" lang="en-US" altLang="ja-JP" sz="21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12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en-US" altLang="ja-JP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en-US" altLang="ja-JP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正方形/長方形 6"/>
          <p:cNvSpPr>
            <a:spLocks noChangeArrowheads="1"/>
          </p:cNvSpPr>
          <p:nvPr/>
        </p:nvSpPr>
        <p:spPr bwMode="auto">
          <a:xfrm>
            <a:off x="1411224" y="4757928"/>
            <a:ext cx="70104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ja-JP" altLang="en-US" sz="2000" dirty="0">
                <a:solidFill>
                  <a:schemeClr val="tx2"/>
                </a:solidFill>
              </a:rPr>
              <a:t>*補助金活動に関する入出金は全てこの口座から直接行う</a:t>
            </a:r>
            <a:endParaRPr kumimoji="1" lang="en-US" altLang="ja-JP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ja-JP" altLang="en-US" sz="2000" dirty="0">
                <a:solidFill>
                  <a:schemeClr val="tx2"/>
                </a:solidFill>
              </a:rPr>
              <a:t>*クラブの拠出金も一旦入金する</a:t>
            </a: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563624" y="3569901"/>
            <a:ext cx="7010400" cy="4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ja-JP" altLang="en-US" sz="2000" dirty="0" smtClean="0">
                <a:solidFill>
                  <a:schemeClr val="tx2"/>
                </a:solidFill>
              </a:rPr>
              <a:t>*実際には７月末以降　８月以降が望ましい</a:t>
            </a:r>
            <a:endParaRPr kumimoji="1" lang="en-US" altLang="ja-JP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ja-JP" altLang="en-US" sz="3200" dirty="0" smtClean="0">
                <a:latin typeface="Arial Narrow" pitchFamily="34" charset="0"/>
              </a:rPr>
              <a:t>地区補助金事業実施の注意点　</a:t>
            </a:r>
            <a:r>
              <a:rPr kumimoji="1" lang="ja-JP" altLang="en-US" sz="2400" dirty="0" smtClean="0">
                <a:latin typeface="Arial Narrow" pitchFamily="34" charset="0"/>
              </a:rPr>
              <a:t>その２</a:t>
            </a: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381000" y="1066800"/>
            <a:ext cx="822960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ja-JP" altLang="en-US" sz="2800" dirty="0">
                <a:solidFill>
                  <a:schemeClr val="bg2">
                    <a:lumMod val="10000"/>
                  </a:schemeClr>
                </a:solidFill>
              </a:rPr>
              <a:t>・ロータリアンの旅費・親睦や娯楽関係に補助金は</a:t>
            </a:r>
            <a:r>
              <a:rPr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使えない</a:t>
            </a:r>
            <a:endParaRPr kumimoji="1" lang="en-US" altLang="ja-JP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7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1" lang="ja-JP" altLang="en-US" sz="2700" dirty="0" smtClean="0">
                <a:solidFill>
                  <a:srgbClr val="FF0000"/>
                </a:solidFill>
              </a:rPr>
              <a:t>利害の対立</a:t>
            </a: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を回避</a:t>
            </a:r>
            <a:r>
              <a:rPr kumimoji="1" lang="ja-JP" altLang="en-US" sz="2200" dirty="0" smtClean="0">
                <a:solidFill>
                  <a:schemeClr val="bg2">
                    <a:lumMod val="10000"/>
                  </a:schemeClr>
                </a:solidFill>
              </a:rPr>
              <a:t>または</a:t>
            </a: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利害の対立の可能性を開示する</a:t>
            </a:r>
            <a:endParaRPr kumimoji="1" lang="en-US" altLang="ja-JP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altLang="ja-JP" sz="2400" dirty="0" smtClean="0">
                <a:latin typeface="Arial" panose="020B0604020202020204" pitchFamily="34" charset="0"/>
                <a:ea typeface="ヒラギノ角ゴ Pro W3" pitchFamily="-84" charset="-128"/>
              </a:rPr>
              <a:t>	</a:t>
            </a:r>
            <a:r>
              <a:rPr kumimoji="1" lang="ja-JP" altLang="en-US" sz="2400" dirty="0" smtClean="0">
                <a:latin typeface="Arial" panose="020B0604020202020204" pitchFamily="34" charset="0"/>
                <a:ea typeface="ヒラギノ角ゴ Pro W3" pitchFamily="-84" charset="-128"/>
              </a:rPr>
              <a:t>　　　　　　　　</a:t>
            </a:r>
            <a:endParaRPr kumimoji="1" lang="en-US" altLang="ja-JP" sz="9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en-US" altLang="ja-JP" sz="1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・プロジェクト内容が変更になる場合</a:t>
            </a:r>
            <a:r>
              <a:rPr kumimoji="1" lang="ja-JP" altLang="en-US" sz="2700" dirty="0" smtClean="0">
                <a:solidFill>
                  <a:srgbClr val="FF0000"/>
                </a:solidFill>
              </a:rPr>
              <a:t>事前に</a:t>
            </a: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地区へ連絡する</a:t>
            </a:r>
            <a:endParaRPr kumimoji="1" lang="en-US" altLang="ja-JP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1" lang="en-US" altLang="ja-JP" sz="1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ja-JP" altLang="en-US" sz="2700" dirty="0" smtClean="0">
                <a:solidFill>
                  <a:schemeClr val="bg2">
                    <a:lumMod val="10000"/>
                  </a:schemeClr>
                </a:solidFill>
              </a:rPr>
              <a:t>・為替差益等で資金が余る場合、関連する項目で使い切る</a:t>
            </a:r>
            <a:endParaRPr kumimoji="1" lang="en-US" altLang="ja-JP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altLang="ja-JP" sz="24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kumimoji="1" lang="ja-JP" altLang="en-US" sz="2400" dirty="0" smtClean="0">
                <a:solidFill>
                  <a:schemeClr val="bg2">
                    <a:lumMod val="10000"/>
                  </a:schemeClr>
                </a:solidFill>
              </a:rPr>
              <a:t>　　　　　　</a:t>
            </a: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正方形/長方形 6"/>
          <p:cNvSpPr>
            <a:spLocks noChangeArrowheads="1"/>
          </p:cNvSpPr>
          <p:nvPr/>
        </p:nvSpPr>
        <p:spPr bwMode="auto">
          <a:xfrm>
            <a:off x="1813560" y="4676775"/>
            <a:ext cx="6096000" cy="9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en-US" altLang="ja-JP" sz="2000" dirty="0" smtClean="0">
                <a:solidFill>
                  <a:schemeClr val="tx2"/>
                </a:solidFill>
              </a:rPr>
              <a:t>*</a:t>
            </a:r>
            <a:r>
              <a:rPr kumimoji="1" lang="ja-JP" altLang="en-US" sz="2000" dirty="0" smtClean="0">
                <a:solidFill>
                  <a:schemeClr val="tx2"/>
                </a:solidFill>
              </a:rPr>
              <a:t>クラブ負担金が補助金と同額以上の原則を守る</a:t>
            </a:r>
            <a:endParaRPr kumimoji="1" lang="en-US" altLang="ja-JP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altLang="ja-JP" sz="2000" dirty="0" smtClean="0">
                <a:solidFill>
                  <a:schemeClr val="tx2"/>
                </a:solidFill>
              </a:rPr>
              <a:t>* </a:t>
            </a:r>
            <a:r>
              <a:rPr kumimoji="1" lang="ja-JP" altLang="en-US" sz="2000" dirty="0" smtClean="0">
                <a:solidFill>
                  <a:schemeClr val="tx2"/>
                </a:solidFill>
              </a:rPr>
              <a:t>寄贈品</a:t>
            </a:r>
            <a:r>
              <a:rPr kumimoji="1" lang="ja-JP" altLang="en-US" sz="2000" dirty="0">
                <a:solidFill>
                  <a:schemeClr val="tx2"/>
                </a:solidFill>
              </a:rPr>
              <a:t>を上位品に変更する、増量するなど</a:t>
            </a:r>
            <a:endParaRPr kumimoji="1" lang="en-US" altLang="ja-JP" sz="2000" dirty="0">
              <a:solidFill>
                <a:schemeClr val="tx2"/>
              </a:solidFill>
            </a:endParaRPr>
          </a:p>
        </p:txBody>
      </p:sp>
      <p:sp>
        <p:nvSpPr>
          <p:cNvPr id="6" name="正方形/長方形 6"/>
          <p:cNvSpPr>
            <a:spLocks noChangeArrowheads="1"/>
          </p:cNvSpPr>
          <p:nvPr/>
        </p:nvSpPr>
        <p:spPr bwMode="auto">
          <a:xfrm>
            <a:off x="1776984" y="2683764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sz="2000" dirty="0">
                <a:solidFill>
                  <a:schemeClr val="tx2"/>
                </a:solidFill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</a:rPr>
              <a:t>ロータリアン（企業）から物品やサービスを購入しない</a:t>
            </a:r>
            <a:endParaRPr kumimoji="1" lang="en-US" altLang="ja-JP" sz="2000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1767840" y="1524000"/>
            <a:ext cx="701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ja-JP" altLang="en-US" sz="2000" dirty="0" smtClean="0">
                <a:solidFill>
                  <a:schemeClr val="tx2"/>
                </a:solidFill>
              </a:rPr>
              <a:t>*</a:t>
            </a:r>
            <a:r>
              <a:rPr lang="ja-JP" altLang="en-US" sz="2000" dirty="0" smtClean="0">
                <a:solidFill>
                  <a:schemeClr val="tx2"/>
                </a:solidFill>
              </a:rPr>
              <a:t>ロータリアン経費を合算した見積書を提出しない</a:t>
            </a:r>
            <a:endParaRPr kumimoji="1" lang="en-US" altLang="ja-JP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2800" dirty="0" smtClean="0">
                <a:latin typeface="Arial Narrow" pitchFamily="34" charset="0"/>
              </a:rPr>
              <a:t>地区補助金</a:t>
            </a:r>
            <a:r>
              <a:rPr kumimoji="1" lang="ja-JP" altLang="en-US" sz="2800" dirty="0" smtClean="0">
                <a:latin typeface="Arial Narrow" pitchFamily="34" charset="0"/>
              </a:rPr>
              <a:t>の活動報告書　</a:t>
            </a:r>
            <a:r>
              <a:rPr kumimoji="1" lang="ja-JP" altLang="en-US" sz="2400" dirty="0" smtClean="0">
                <a:latin typeface="Arial Narrow" pitchFamily="34" charset="0"/>
              </a:rPr>
              <a:t>その１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9304"/>
              </p:ext>
            </p:extLst>
          </p:nvPr>
        </p:nvGraphicFramePr>
        <p:xfrm>
          <a:off x="381000" y="2605088"/>
          <a:ext cx="8458200" cy="13573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9800">
                  <a:extLst>
                    <a:ext uri="{9D8B030D-6E8A-4147-A177-3AD203B41FA5}"/>
                  </a:extLst>
                </a:gridCol>
                <a:gridCol w="6248400">
                  <a:extLst>
                    <a:ext uri="{9D8B030D-6E8A-4147-A177-3AD203B41FA5}"/>
                  </a:extLst>
                </a:gridCol>
              </a:tblGrid>
              <a:tr h="13573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 smtClean="0">
                          <a:solidFill>
                            <a:schemeClr val="tx2"/>
                          </a:solidFill>
                        </a:rPr>
                        <a:t>最終報告書</a:t>
                      </a:r>
                      <a:endParaRPr kumimoji="1" lang="ja-JP" alt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T="45692" marB="4569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tx2"/>
                          </a:solidFill>
                        </a:rPr>
                        <a:t>補助金受領後</a:t>
                      </a:r>
                      <a:r>
                        <a:rPr kumimoji="1" lang="en-US" altLang="ja-JP" sz="2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kumimoji="1" lang="ja-JP" altLang="en-US" sz="2400" dirty="0" smtClean="0">
                          <a:solidFill>
                            <a:schemeClr val="tx2"/>
                          </a:solidFill>
                        </a:rPr>
                        <a:t>ヶ月以内</a:t>
                      </a:r>
                      <a:endParaRPr kumimoji="1" lang="en-US" altLang="ja-JP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tx2"/>
                          </a:solidFill>
                        </a:rPr>
                        <a:t>補助金口座のコピーと領収書の</a:t>
                      </a:r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原本</a:t>
                      </a:r>
                      <a:r>
                        <a:rPr kumimoji="1" lang="ja-JP" altLang="en-US" sz="2400" dirty="0" smtClean="0">
                          <a:solidFill>
                            <a:schemeClr val="tx2"/>
                          </a:solidFill>
                        </a:rPr>
                        <a:t>添付</a:t>
                      </a:r>
                      <a:endParaRPr kumimoji="1" lang="ja-JP" alt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692" marB="4569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381000" y="4287838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kumimoji="1" lang="en-US" altLang="ja-JP" sz="2000" dirty="0">
                <a:solidFill>
                  <a:srgbClr val="000000"/>
                </a:solidFill>
              </a:rPr>
              <a:t>※ </a:t>
            </a:r>
            <a:r>
              <a:rPr kumimoji="1" lang="ja-JP" altLang="en-US" sz="2000" dirty="0">
                <a:solidFill>
                  <a:srgbClr val="000000"/>
                </a:solidFill>
              </a:rPr>
              <a:t>補助金活動が</a:t>
            </a:r>
            <a:r>
              <a:rPr kumimoji="1" lang="en-US" altLang="ja-JP" sz="2000" dirty="0">
                <a:solidFill>
                  <a:srgbClr val="000000"/>
                </a:solidFill>
              </a:rPr>
              <a:t>6</a:t>
            </a:r>
            <a:r>
              <a:rPr kumimoji="1" lang="ja-JP" altLang="en-US" sz="2000" dirty="0">
                <a:solidFill>
                  <a:srgbClr val="000000"/>
                </a:solidFill>
              </a:rPr>
              <a:t>ヶ月以内に終了しない場合、中間報告書の提出が必要</a:t>
            </a:r>
            <a:endParaRPr kumimoji="1" lang="en-US" altLang="ja-JP" sz="2000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kumimoji="1" lang="en-US" altLang="ja-JP" sz="2000" dirty="0">
                <a:solidFill>
                  <a:srgbClr val="000000"/>
                </a:solidFill>
              </a:rPr>
              <a:t>※ </a:t>
            </a:r>
            <a:r>
              <a:rPr kumimoji="1" lang="ja-JP" altLang="en-US" sz="2000" dirty="0">
                <a:solidFill>
                  <a:srgbClr val="000000"/>
                </a:solidFill>
              </a:rPr>
              <a:t>領収書は業者発行（協力団体・現地ロータリークラブ発行は原則不可）</a:t>
            </a:r>
            <a:endParaRPr kumimoji="1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79450" y="1600200"/>
            <a:ext cx="2971800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solidFill>
                  <a:schemeClr val="tx2">
                    <a:lumMod val="75000"/>
                  </a:schemeClr>
                </a:solidFill>
              </a:rPr>
              <a:t>提出期限厳守！</a:t>
            </a:r>
          </a:p>
        </p:txBody>
      </p:sp>
    </p:spTree>
    <p:extLst>
      <p:ext uri="{BB962C8B-B14F-4D97-AF65-F5344CB8AC3E}">
        <p14:creationId xmlns:p14="http://schemas.microsoft.com/office/powerpoint/2010/main" val="30634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2800" dirty="0" smtClean="0">
                <a:latin typeface="Arial Narrow" pitchFamily="34" charset="0"/>
              </a:rPr>
              <a:t>地区補助金</a:t>
            </a:r>
            <a:r>
              <a:rPr kumimoji="1" lang="ja-JP" altLang="en-US" sz="2800" dirty="0" smtClean="0">
                <a:latin typeface="Arial Narrow" pitchFamily="34" charset="0"/>
              </a:rPr>
              <a:t>の活動報告書　</a:t>
            </a:r>
            <a:r>
              <a:rPr kumimoji="1" lang="ja-JP" altLang="en-US" sz="2400" dirty="0" smtClean="0">
                <a:latin typeface="Arial Narrow" pitchFamily="34" charset="0"/>
              </a:rPr>
              <a:t>その２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0" y="1295400"/>
            <a:ext cx="599051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368796" y="160213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2"/>
                </a:solidFill>
              </a:rPr>
              <a:t>通帳残高を０円にする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501040" y="2520000"/>
            <a:ext cx="732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368796" y="2736243"/>
            <a:ext cx="272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tx2"/>
                </a:solidFill>
              </a:rPr>
              <a:t>ｸﾗﾌﾞ負担金を入金する</a:t>
            </a:r>
            <a:endParaRPr lang="en-US" altLang="ja-JP" sz="2000" dirty="0" smtClean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3180" y="3276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2"/>
                </a:solidFill>
              </a:rPr>
              <a:t>支払いを出金する</a:t>
            </a:r>
            <a:endParaRPr kumimoji="1" lang="en-US" altLang="ja-JP" sz="2000" dirty="0" smtClean="0">
              <a:solidFill>
                <a:schemeClr val="tx2"/>
              </a:solidFill>
            </a:endParaRPr>
          </a:p>
          <a:p>
            <a:r>
              <a:rPr lang="ja-JP" altLang="en-US" sz="2000" dirty="0" smtClean="0">
                <a:solidFill>
                  <a:schemeClr val="tx2"/>
                </a:solidFill>
              </a:rPr>
              <a:t>（添付領収証と同額）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6708" y="414334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tx2"/>
                </a:solidFill>
              </a:rPr>
              <a:t>最終残高を０円にする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3429000" y="28956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286000" y="3081237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501039" y="3481644"/>
            <a:ext cx="732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68796" y="21689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2"/>
                </a:solidFill>
              </a:rPr>
              <a:t>地区</a:t>
            </a:r>
            <a:r>
              <a:rPr lang="ja-JP" altLang="en-US" sz="2000" dirty="0" smtClean="0">
                <a:solidFill>
                  <a:schemeClr val="tx2"/>
                </a:solidFill>
              </a:rPr>
              <a:t>から補助金入金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3429000" y="2736243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2800" dirty="0" smtClean="0">
                <a:latin typeface="Arial Narrow" pitchFamily="34" charset="0"/>
              </a:rPr>
              <a:t>地区補助金活用事例　</a:t>
            </a:r>
            <a:r>
              <a:rPr lang="ja-JP" altLang="en-US" sz="2400" dirty="0" smtClean="0">
                <a:latin typeface="Arial Narrow" pitchFamily="34" charset="0"/>
              </a:rPr>
              <a:t>その１</a:t>
            </a:r>
            <a:endParaRPr kumimoji="1" lang="ja-JP" altLang="en-US" sz="2800" dirty="0" smtClean="0">
              <a:latin typeface="Arial Narrow" pitchFamily="34" charset="0"/>
            </a:endParaRPr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741362"/>
              </p:ext>
            </p:extLst>
          </p:nvPr>
        </p:nvGraphicFramePr>
        <p:xfrm>
          <a:off x="533400" y="1219201"/>
          <a:ext cx="7924800" cy="45719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/>
                  </a:extLst>
                </a:gridCol>
                <a:gridCol w="6019800">
                  <a:extLst>
                    <a:ext uri="{9D8B030D-6E8A-4147-A177-3AD203B41FA5}"/>
                  </a:extLst>
                </a:gridCol>
              </a:tblGrid>
              <a:tr h="575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実施国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ベトナム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941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ベトナム・ハノイの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SOS</a:t>
                      </a: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子供村に浄水器とパソコン、音楽教室備品などを寄贈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7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提唱者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東大阪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RC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7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活動の種類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人道的国際奉仕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総費用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４４９，８６２円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115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資金調達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クラブ拠出金　　　　　　　　　　　   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226,290</a:t>
                      </a: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円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２６６０地区補助金（ＤＧ）　　　　　</a:t>
                      </a:r>
                      <a:r>
                        <a:rPr lang="en-US" altLang="ja-JP" sz="2400" dirty="0" smtClean="0">
                          <a:solidFill>
                            <a:schemeClr val="tx2"/>
                          </a:solidFill>
                        </a:rPr>
                        <a:t>223,572</a:t>
                      </a: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2800" dirty="0" smtClean="0">
                <a:latin typeface="Arial Narrow" pitchFamily="34" charset="0"/>
              </a:rPr>
              <a:t>地区補助金活用事例　</a:t>
            </a:r>
            <a:r>
              <a:rPr lang="ja-JP" altLang="en-US" sz="2400" dirty="0" smtClean="0">
                <a:latin typeface="Arial Narrow" pitchFamily="34" charset="0"/>
              </a:rPr>
              <a:t>その２</a:t>
            </a:r>
            <a:endParaRPr kumimoji="1" lang="ja-JP" altLang="en-US" sz="2800" dirty="0" smtClean="0">
              <a:latin typeface="Arial Narrow" pitchFamily="34" charset="0"/>
            </a:endParaRPr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96343"/>
              </p:ext>
            </p:extLst>
          </p:nvPr>
        </p:nvGraphicFramePr>
        <p:xfrm>
          <a:off x="533400" y="1219201"/>
          <a:ext cx="7924800" cy="45719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/>
                  </a:extLst>
                </a:gridCol>
                <a:gridCol w="6019800">
                  <a:extLst>
                    <a:ext uri="{9D8B030D-6E8A-4147-A177-3AD203B41FA5}"/>
                  </a:extLst>
                </a:gridCol>
              </a:tblGrid>
              <a:tr h="575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実施国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日本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941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西成区釜ヶ崎にある子供達の保護育成施設への遊具、教育機器の寄贈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7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提唱者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茨木西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RC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7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活動の種類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社会奉仕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総費用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４３８，９８４円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115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資金調達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クラブ拠出金　　　　　　　　　　　   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220,984</a:t>
                      </a: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円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２６６０地区補助金（ＤＧ）　　　　　</a:t>
                      </a:r>
                      <a:r>
                        <a:rPr lang="en-US" altLang="ja-JP" sz="2400" dirty="0" smtClean="0">
                          <a:solidFill>
                            <a:schemeClr val="tx2"/>
                          </a:solidFill>
                        </a:rPr>
                        <a:t>218,000</a:t>
                      </a: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2800" dirty="0" smtClean="0">
                <a:latin typeface="Arial Narrow" pitchFamily="34" charset="0"/>
              </a:rPr>
              <a:t>地区補助金活用事例　</a:t>
            </a:r>
            <a:r>
              <a:rPr lang="ja-JP" altLang="en-US" sz="2400" dirty="0" smtClean="0">
                <a:latin typeface="Arial Narrow" pitchFamily="34" charset="0"/>
              </a:rPr>
              <a:t>その３</a:t>
            </a:r>
            <a:endParaRPr kumimoji="1" lang="ja-JP" altLang="en-US" sz="2800" dirty="0" smtClean="0">
              <a:latin typeface="Arial Narrow" pitchFamily="34" charset="0"/>
            </a:endParaRPr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771349"/>
              </p:ext>
            </p:extLst>
          </p:nvPr>
        </p:nvGraphicFramePr>
        <p:xfrm>
          <a:off x="533400" y="1219201"/>
          <a:ext cx="7924800" cy="45719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/>
                  </a:extLst>
                </a:gridCol>
                <a:gridCol w="6019800">
                  <a:extLst>
                    <a:ext uri="{9D8B030D-6E8A-4147-A177-3AD203B41FA5}"/>
                  </a:extLst>
                </a:gridCol>
              </a:tblGrid>
              <a:tr h="532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実施国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日本</a:t>
                      </a:r>
                      <a:endParaRPr kumimoji="1" lang="ja-JP" altLang="en-US" sz="2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345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養護施設の子供達を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USJ</a:t>
                      </a: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に招待する。グループ分けしてロータリアンが一日引率し、ふれあい交流の場を持つ。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3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提唱者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大阪柏原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RC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3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活動の種類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社会奉仕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総費用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1,644,022</a:t>
                      </a:r>
                      <a:r>
                        <a:rPr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03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資金調達</a:t>
                      </a:r>
                      <a:endParaRPr kumimoji="1" lang="ja-JP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クラブ拠出金　　　　　　　　　　　</a:t>
                      </a:r>
                      <a:r>
                        <a:rPr kumimoji="1" lang="en-US" altLang="ja-JP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1,076,599</a:t>
                      </a:r>
                      <a:r>
                        <a:rPr kumimoji="1" lang="ja-JP" alt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円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２６６０地区補助金（ＤＧ）　　　　　</a:t>
                      </a:r>
                      <a:r>
                        <a:rPr lang="en-US" altLang="ja-JP" sz="2400" dirty="0" smtClean="0">
                          <a:solidFill>
                            <a:schemeClr val="tx2"/>
                          </a:solidFill>
                        </a:rPr>
                        <a:t>567,424</a:t>
                      </a:r>
                      <a:r>
                        <a:rPr lang="ja-JP" altLang="en-US" sz="2400" dirty="0" smtClean="0">
                          <a:solidFill>
                            <a:schemeClr val="tx2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5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ctrTitle"/>
          </p:nvPr>
        </p:nvSpPr>
        <p:spPr bwMode="auto">
          <a:xfrm>
            <a:off x="304800" y="1752600"/>
            <a:ext cx="8686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Arial Narrow" pitchFamily="34" charset="0"/>
              </a:rPr>
              <a:t>年次寄付は補助金の原資です。</a:t>
            </a:r>
            <a:r>
              <a:rPr lang="en-US" altLang="ja-JP" sz="36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ja-JP" altLang="en-US" sz="3600" dirty="0" smtClean="0">
                <a:solidFill>
                  <a:schemeClr val="bg1"/>
                </a:solidFill>
                <a:latin typeface="Arial Narrow" pitchFamily="34" charset="0"/>
              </a:rPr>
              <a:t>財団へのご寄附をお願いします。</a:t>
            </a:r>
            <a:endParaRPr kumimoji="1" lang="ja-JP" altLang="en-US" sz="14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71999" y="4495800"/>
            <a:ext cx="419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ln w="0"/>
                <a:solidFill>
                  <a:schemeClr val="bg1"/>
                </a:solidFill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2600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ja-JP" altLang="en-US" sz="3200" dirty="0" smtClean="0">
                <a:latin typeface="Arial Narrow" pitchFamily="34" charset="0"/>
              </a:rPr>
              <a:t>ロータリー財団の補助金制度</a:t>
            </a: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304800" y="1371600"/>
            <a:ext cx="90678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800" b="1" dirty="0" smtClean="0">
                <a:solidFill>
                  <a:schemeClr val="bg2">
                    <a:lumMod val="10000"/>
                  </a:schemeClr>
                </a:solidFill>
              </a:rPr>
              <a:t>国際奉仕活動のための二つの財団補助金</a:t>
            </a:r>
            <a:endParaRPr kumimoji="0" lang="en-US" altLang="ja-JP" sz="1600" dirty="0" smtClean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1600" dirty="0" smtClean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　</a:t>
            </a:r>
            <a:endParaRPr kumimoji="0" lang="en-US" altLang="ja-JP" sz="2400" dirty="0" smtClean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　</a:t>
            </a: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  <a:ea typeface="+mj-ea"/>
              </a:rPr>
              <a:t>・６重点分野における大規模で継続性のある奉仕活動を支援</a:t>
            </a:r>
            <a:endParaRPr kumimoji="0" lang="en-US" altLang="ja-JP" sz="2200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  <a:ea typeface="+mj-ea"/>
              </a:rPr>
              <a:t>　　・プロジェクト額３万ドル以上。　</a:t>
            </a:r>
            <a:endParaRPr kumimoji="0" lang="en-US" altLang="ja-JP" sz="2200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ja-JP" sz="2400" dirty="0" smtClean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　　</a:t>
            </a:r>
            <a:endParaRPr kumimoji="0" lang="en-US" altLang="ja-JP" sz="2400" dirty="0" smtClean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ja-JP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  </a:t>
            </a:r>
            <a:r>
              <a:rPr kumimoji="0" lang="ja-JP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・</a:t>
            </a:r>
            <a:r>
              <a:rPr kumimoji="0" lang="ja-JP" altLang="en-US" sz="2400" dirty="0" smtClean="0">
                <a:solidFill>
                  <a:schemeClr val="tx2"/>
                </a:solidFill>
                <a:latin typeface="+mj-ea"/>
                <a:ea typeface="+mj-ea"/>
              </a:rPr>
              <a:t>地元や</a:t>
            </a: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  <a:ea typeface="+mj-ea"/>
              </a:rPr>
              <a:t>海外における小規模</a:t>
            </a:r>
            <a:r>
              <a:rPr kumimoji="0" lang="ja-JP" altLang="en-US" sz="2200" dirty="0">
                <a:solidFill>
                  <a:schemeClr val="tx2"/>
                </a:solidFill>
                <a:latin typeface="+mj-ea"/>
                <a:ea typeface="+mj-ea"/>
              </a:rPr>
              <a:t>で</a:t>
            </a: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  <a:ea typeface="+mj-ea"/>
              </a:rPr>
              <a:t>短期</a:t>
            </a:r>
            <a:r>
              <a:rPr kumimoji="0" lang="ja-JP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（１年以内）</a:t>
            </a: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  <a:ea typeface="+mj-ea"/>
              </a:rPr>
              <a:t>の奉仕活動を支援</a:t>
            </a:r>
            <a:endParaRPr kumimoji="0" lang="en-US" altLang="ja-JP" sz="2200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ja-JP" altLang="en-US" sz="2200" dirty="0">
                <a:solidFill>
                  <a:schemeClr val="tx2"/>
                </a:solidFill>
                <a:latin typeface="+mj-ea"/>
              </a:rPr>
              <a:t>　</a:t>
            </a:r>
            <a:r>
              <a:rPr kumimoji="0" lang="ja-JP" altLang="en-US" sz="2200" dirty="0" smtClean="0">
                <a:solidFill>
                  <a:schemeClr val="tx2"/>
                </a:solidFill>
                <a:latin typeface="+mj-ea"/>
              </a:rPr>
              <a:t>　 ・プロジェクト総額４０万円以上</a:t>
            </a:r>
            <a:endParaRPr kumimoji="0" lang="en-US" altLang="ja-JP" sz="2200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81000" y="2338388"/>
            <a:ext cx="6172200" cy="5334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b="1" dirty="0">
                <a:solidFill>
                  <a:srgbClr val="000000"/>
                </a:solidFill>
              </a:rPr>
              <a:t>① グローバル補助金（ＧＧ）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 flipH="1">
            <a:off x="4194175" y="2373313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Grants</a:t>
            </a:r>
            <a:endParaRPr kumimoji="1" lang="ja-JP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 flipH="1">
            <a:off x="3432175" y="4311650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District Grants</a:t>
            </a:r>
            <a:endParaRPr kumimoji="1" lang="ja-JP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81000" y="4275138"/>
            <a:ext cx="5410200" cy="5334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b="1" dirty="0">
                <a:solidFill>
                  <a:srgbClr val="000000"/>
                </a:solidFill>
              </a:rPr>
              <a:t>② 地区補助金（ＤＧ）</a:t>
            </a:r>
          </a:p>
        </p:txBody>
      </p:sp>
    </p:spTree>
    <p:extLst>
      <p:ext uri="{BB962C8B-B14F-4D97-AF65-F5344CB8AC3E}">
        <p14:creationId xmlns:p14="http://schemas.microsoft.com/office/powerpoint/2010/main" val="1113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3600" dirty="0" smtClean="0">
                <a:latin typeface="Arial Narrow" pitchFamily="34" charset="0"/>
              </a:rPr>
              <a:t>基金の流れ（シェア・システム）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781800" y="18288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5" name="サブタイトル 2"/>
          <p:cNvSpPr>
            <a:spLocks/>
          </p:cNvSpPr>
          <p:nvPr/>
        </p:nvSpPr>
        <p:spPr bwMode="auto">
          <a:xfrm>
            <a:off x="304800" y="4578478"/>
            <a:ext cx="3429000" cy="1441321"/>
          </a:xfrm>
          <a:prstGeom prst="rect">
            <a:avLst/>
          </a:prstGeom>
          <a:solidFill>
            <a:schemeClr val="tx2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63500" algn="ctr" eaLnBrk="1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99987F"/>
              </a:buClr>
              <a:buFont typeface="Georgia" pitchFamily="18" charset="0"/>
              <a:buNone/>
            </a:pPr>
            <a:r>
              <a:rPr kumimoji="1" lang="ja-JP" altLang="en-US" b="1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地区補助</a:t>
            </a:r>
            <a:r>
              <a:rPr kumimoji="1" lang="ja-JP" altLang="en-US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金 </a:t>
            </a:r>
            <a:r>
              <a:rPr kumimoji="1" lang="en-US" altLang="ja-JP" b="1" dirty="0">
                <a:solidFill>
                  <a:schemeClr val="bg1"/>
                </a:solidFill>
                <a:latin typeface="HGSｺﾞｼｯｸE" pitchFamily="50" charset="-128"/>
                <a:ea typeface="ヒラギノ角ゴ Std W8"/>
                <a:cs typeface="ヒラギノ角ゴ Std W8"/>
              </a:rPr>
              <a:t>(DG</a:t>
            </a:r>
            <a:r>
              <a:rPr kumimoji="1" lang="en-US" altLang="ja-JP" b="1" dirty="0" smtClean="0">
                <a:solidFill>
                  <a:schemeClr val="bg1"/>
                </a:solidFill>
                <a:latin typeface="HGSｺﾞｼｯｸE" pitchFamily="50" charset="-128"/>
                <a:ea typeface="ヒラギノ角ゴ Std W8"/>
                <a:cs typeface="ヒラギノ角ゴ Std W8"/>
              </a:rPr>
              <a:t>)</a:t>
            </a:r>
          </a:p>
          <a:p>
            <a:pPr marL="63500" eaLnBrk="1" hangingPunct="1">
              <a:lnSpc>
                <a:spcPct val="90000"/>
              </a:lnSpc>
              <a:spcBef>
                <a:spcPts val="300"/>
              </a:spcBef>
              <a:buClr>
                <a:srgbClr val="99987F"/>
              </a:buClr>
              <a:buFont typeface="Georgia" pitchFamily="18" charset="0"/>
              <a:buNone/>
            </a:pPr>
            <a:r>
              <a:rPr lang="en-US" altLang="ja-JP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40</a:t>
            </a:r>
            <a:r>
              <a:rPr lang="ja-JP" altLang="en-US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％　人道的国際奉仕活動</a:t>
            </a:r>
            <a:endParaRPr lang="en-US" altLang="ja-JP" sz="2000" b="1" dirty="0" smtClean="0">
              <a:solidFill>
                <a:schemeClr val="bg1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63500" eaLnBrk="1" hangingPunct="1">
              <a:lnSpc>
                <a:spcPct val="90000"/>
              </a:lnSpc>
              <a:spcBef>
                <a:spcPts val="300"/>
              </a:spcBef>
              <a:buClr>
                <a:srgbClr val="99987F"/>
              </a:buClr>
              <a:buFont typeface="Georgia" pitchFamily="18" charset="0"/>
              <a:buNone/>
            </a:pPr>
            <a:r>
              <a:rPr kumimoji="1" lang="en-US" altLang="ja-JP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60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％　社会奉仕等</a:t>
            </a:r>
            <a:endParaRPr kumimoji="1" lang="ja-JP" altLang="en-US" sz="2000" b="1" dirty="0">
              <a:solidFill>
                <a:schemeClr val="bg1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228600" y="1801813"/>
            <a:ext cx="5867400" cy="6762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ヒラギノ角ゴ Std W8"/>
              </a:rPr>
              <a:t>3</a:t>
            </a: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ヒラギノ角ゴ Std W8"/>
              </a:rPr>
              <a:t>年前年次基金＋恒久基金利息 </a:t>
            </a:r>
          </a:p>
        </p:txBody>
      </p:sp>
      <p:sp>
        <p:nvSpPr>
          <p:cNvPr id="7" name="正方形/長方形 8"/>
          <p:cNvSpPr>
            <a:spLocks noChangeArrowheads="1"/>
          </p:cNvSpPr>
          <p:nvPr/>
        </p:nvSpPr>
        <p:spPr bwMode="auto">
          <a:xfrm>
            <a:off x="685800" y="2638425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b="1" dirty="0">
                <a:solidFill>
                  <a:srgbClr val="0E5EFF"/>
                </a:solidFill>
                <a:latin typeface="HGPｺﾞｼｯｸE" pitchFamily="50" charset="-128"/>
                <a:ea typeface="ヒラギノ角ゴ Std W8"/>
                <a:cs typeface="ヒラギノ角ゴ Std W8"/>
              </a:rPr>
              <a:t>50</a:t>
            </a:r>
            <a:r>
              <a:rPr kumimoji="1" lang="ja-JP" altLang="en-US" b="1" dirty="0">
                <a:solidFill>
                  <a:srgbClr val="0E5EFF"/>
                </a:solidFill>
                <a:latin typeface="HGPｺﾞｼｯｸE" pitchFamily="50" charset="-128"/>
                <a:ea typeface="HGPｺﾞｼｯｸE" pitchFamily="50" charset="-128"/>
              </a:rPr>
              <a:t>％</a:t>
            </a:r>
            <a:r>
              <a:rPr kumimoji="1" lang="en-US" altLang="ja-JP" b="1" dirty="0">
                <a:solidFill>
                  <a:srgbClr val="0E5EFF"/>
                </a:solidFill>
                <a:latin typeface="HGPｺﾞｼｯｸE" pitchFamily="50" charset="-128"/>
                <a:ea typeface="ヒラギノ角ゴ Std W8"/>
                <a:cs typeface="ヒラギノ角ゴ Std W8"/>
              </a:rPr>
              <a:t> </a:t>
            </a:r>
            <a:endParaRPr kumimoji="1" lang="ja-JP" altLang="en-US" b="1" dirty="0">
              <a:solidFill>
                <a:srgbClr val="0E5EFF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5791200" y="2667000"/>
            <a:ext cx="990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ヒラギノ角ゴ Std W8"/>
              </a:rPr>
              <a:t>45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ヒラギノ角ゴ Std W8"/>
              </a:rPr>
              <a:t>％</a:t>
            </a:r>
          </a:p>
        </p:txBody>
      </p:sp>
      <p:sp>
        <p:nvSpPr>
          <p:cNvPr id="9" name="正方形/長方形 10"/>
          <p:cNvSpPr>
            <a:spLocks noChangeArrowheads="1"/>
          </p:cNvSpPr>
          <p:nvPr/>
        </p:nvSpPr>
        <p:spPr bwMode="auto">
          <a:xfrm>
            <a:off x="4572000" y="3200400"/>
            <a:ext cx="4114800" cy="52387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dirty="0">
                <a:solidFill>
                  <a:schemeClr val="tx2"/>
                </a:solidFill>
                <a:latin typeface="ヒラギノ角ゴ StdN W8"/>
                <a:ea typeface="ヒラギノ角ゴ StdN W8"/>
                <a:cs typeface="ヒラギノ角ゴ StdN W8"/>
              </a:rPr>
              <a:t> </a:t>
            </a:r>
            <a:r>
              <a:rPr kumimoji="1" lang="ja-JP" altLang="en-US" sz="2800" b="1" dirty="0">
                <a:solidFill>
                  <a:schemeClr val="tx2"/>
                </a:solidFill>
                <a:latin typeface="HGSｺﾞｼｯｸE" pitchFamily="50" charset="-128"/>
                <a:ea typeface="HGSｺﾞｼｯｸE" pitchFamily="50" charset="-128"/>
              </a:rPr>
              <a:t>国際財団活動資金</a:t>
            </a:r>
            <a:r>
              <a:rPr kumimoji="1" lang="en-US" altLang="ja-JP" sz="2800" b="1" dirty="0">
                <a:solidFill>
                  <a:schemeClr val="tx2"/>
                </a:solidFill>
                <a:latin typeface="HGSｺﾞｼｯｸE" pitchFamily="50" charset="-128"/>
                <a:ea typeface="ヒラギノ角ゴ StdN W8"/>
                <a:cs typeface="ヒラギノ角ゴ StdN W8"/>
              </a:rPr>
              <a:t>(WF) </a:t>
            </a:r>
            <a:endParaRPr kumimoji="1" lang="en-US" altLang="ja-JP" sz="2800" b="1" dirty="0">
              <a:solidFill>
                <a:schemeClr val="tx2"/>
              </a:solidFill>
              <a:latin typeface="HGSｺﾞｼｯｸE" pitchFamily="50" charset="-128"/>
              <a:ea typeface="ヒラギノ角ゴ Std W8"/>
              <a:cs typeface="ヒラギノ角ゴ Std W8"/>
            </a:endParaRPr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4066509" y="4810125"/>
            <a:ext cx="3505200" cy="831850"/>
          </a:xfrm>
          <a:prstGeom prst="rect">
            <a:avLst/>
          </a:prstGeom>
          <a:solidFill>
            <a:schemeClr val="tx2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ja-JP" altLang="en-US" b="1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グローバル補助金</a:t>
            </a:r>
            <a:endParaRPr kumimoji="1" lang="en-US" altLang="ja-JP" b="1" dirty="0">
              <a:solidFill>
                <a:schemeClr val="bg1"/>
              </a:solidFill>
              <a:latin typeface="HGSｺﾞｼｯｸE" pitchFamily="50" charset="-128"/>
              <a:ea typeface="ヒラギノ角ゴ Std W8"/>
              <a:cs typeface="ヒラギノ角ゴ Std W8"/>
            </a:endParaRPr>
          </a:p>
          <a:p>
            <a:pPr algn="ctr" eaLnBrk="1" hangingPunct="1"/>
            <a:r>
              <a:rPr kumimoji="1" lang="en-US" altLang="ja-JP" b="1" dirty="0">
                <a:solidFill>
                  <a:schemeClr val="bg1"/>
                </a:solidFill>
                <a:latin typeface="HGSｺﾞｼｯｸE" pitchFamily="50" charset="-128"/>
                <a:ea typeface="ヒラギノ角ゴ Std W8"/>
                <a:cs typeface="ヒラギノ角ゴ Std W8"/>
              </a:rPr>
              <a:t> (GG) </a:t>
            </a:r>
            <a:endParaRPr kumimoji="1" lang="ja-JP" altLang="en-US" b="1" dirty="0">
              <a:solidFill>
                <a:schemeClr val="bg1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1" name="テキスト ボックス 27"/>
          <p:cNvSpPr txBox="1">
            <a:spLocks noChangeArrowheads="1"/>
          </p:cNvSpPr>
          <p:nvPr/>
        </p:nvSpPr>
        <p:spPr bwMode="auto">
          <a:xfrm>
            <a:off x="5791200" y="4044950"/>
            <a:ext cx="32004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kumimoji="1" sz="2800">
                <a:solidFill>
                  <a:schemeClr val="tx1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kumimoji="1" sz="2600">
                <a:solidFill>
                  <a:schemeClr val="accent2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1" sz="2400">
                <a:solidFill>
                  <a:schemeClr val="accent1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1" sz="2200">
                <a:solidFill>
                  <a:schemeClr val="accent1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kumimoji="1" sz="2000">
                <a:solidFill>
                  <a:srgbClr val="A04DA3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kumimoji="1" sz="2000">
                <a:solidFill>
                  <a:srgbClr val="A04DA3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kumimoji="1" sz="2000">
                <a:solidFill>
                  <a:srgbClr val="A04DA3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kumimoji="1" sz="2000">
                <a:solidFill>
                  <a:srgbClr val="A04DA3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kumimoji="1" sz="2000">
                <a:solidFill>
                  <a:srgbClr val="A04DA3"/>
                </a:solidFill>
                <a:latin typeface="Georgia" panose="02040502050405020303" pitchFamily="18" charset="0"/>
                <a:ea typeface="HG明朝B" panose="02020809000000000000" pitchFamily="17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ja-JP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マッチング 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上乗せ）</a:t>
            </a:r>
          </a:p>
        </p:txBody>
      </p:sp>
      <p:sp>
        <p:nvSpPr>
          <p:cNvPr id="12" name="テキスト ボックス 23"/>
          <p:cNvSpPr txBox="1">
            <a:spLocks noChangeArrowheads="1"/>
          </p:cNvSpPr>
          <p:nvPr/>
        </p:nvSpPr>
        <p:spPr bwMode="auto">
          <a:xfrm>
            <a:off x="228600" y="3200400"/>
            <a:ext cx="4114800" cy="52387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ja-JP" altLang="en-US" b="1" dirty="0">
                <a:solidFill>
                  <a:schemeClr val="tx2"/>
                </a:solidFill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kumimoji="1" lang="ja-JP" altLang="en-US" sz="2800" b="1" dirty="0">
                <a:solidFill>
                  <a:schemeClr val="tx2"/>
                </a:solidFill>
                <a:latin typeface="HGSｺﾞｼｯｸE" pitchFamily="50" charset="-128"/>
                <a:ea typeface="HGSｺﾞｼｯｸE" pitchFamily="50" charset="-128"/>
              </a:rPr>
              <a:t>地区財団活動資金</a:t>
            </a:r>
            <a:r>
              <a:rPr kumimoji="1" lang="en-US" altLang="ja-JP" sz="2800" b="1" dirty="0">
                <a:solidFill>
                  <a:schemeClr val="tx2"/>
                </a:solidFill>
                <a:latin typeface="HGSｺﾞｼｯｸE" pitchFamily="50" charset="-128"/>
                <a:ea typeface="HGSｺﾞｼｯｸE" pitchFamily="50" charset="-128"/>
              </a:rPr>
              <a:t>(DDF)</a:t>
            </a:r>
            <a:endParaRPr kumimoji="1" lang="ja-JP" altLang="en-US" sz="2800" b="1" dirty="0">
              <a:solidFill>
                <a:schemeClr val="tx2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" name="V 字形矢印 12"/>
          <p:cNvSpPr/>
          <p:nvPr/>
        </p:nvSpPr>
        <p:spPr>
          <a:xfrm rot="5400000">
            <a:off x="1500982" y="2690018"/>
            <a:ext cx="565150" cy="36671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V 字形矢印 13"/>
          <p:cNvSpPr/>
          <p:nvPr/>
        </p:nvSpPr>
        <p:spPr>
          <a:xfrm rot="5400000">
            <a:off x="5234782" y="2690018"/>
            <a:ext cx="565150" cy="36671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V 字形矢印 14"/>
          <p:cNvSpPr/>
          <p:nvPr/>
        </p:nvSpPr>
        <p:spPr>
          <a:xfrm rot="5400000">
            <a:off x="1399381" y="4010819"/>
            <a:ext cx="762002" cy="36036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V 字形矢印 15"/>
          <p:cNvSpPr/>
          <p:nvPr/>
        </p:nvSpPr>
        <p:spPr>
          <a:xfrm rot="5400000">
            <a:off x="3737611" y="4092574"/>
            <a:ext cx="1000125" cy="36671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7" name="曲折矢印 16"/>
          <p:cNvSpPr/>
          <p:nvPr/>
        </p:nvSpPr>
        <p:spPr>
          <a:xfrm rot="10800000">
            <a:off x="4800600" y="3733800"/>
            <a:ext cx="762000" cy="700088"/>
          </a:xfrm>
          <a:prstGeom prst="bentArrow">
            <a:avLst>
              <a:gd name="adj1" fmla="val 25000"/>
              <a:gd name="adj2" fmla="val 17592"/>
              <a:gd name="adj3" fmla="val 34117"/>
              <a:gd name="adj4" fmla="val 842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V 字形矢印 17"/>
          <p:cNvSpPr/>
          <p:nvPr/>
        </p:nvSpPr>
        <p:spPr>
          <a:xfrm>
            <a:off x="6096000" y="1905000"/>
            <a:ext cx="609600" cy="381000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58000" y="1905000"/>
            <a:ext cx="182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b="1" dirty="0">
                <a:solidFill>
                  <a:schemeClr val="tx1">
                    <a:lumMod val="50000"/>
                  </a:schemeClr>
                </a:solidFill>
              </a:rPr>
              <a:t>財団運営費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02690" y="1385868"/>
            <a:ext cx="1038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％）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正方形/長方形 8"/>
          <p:cNvSpPr>
            <a:spLocks noChangeArrowheads="1"/>
          </p:cNvSpPr>
          <p:nvPr/>
        </p:nvSpPr>
        <p:spPr bwMode="auto">
          <a:xfrm>
            <a:off x="228600" y="397192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b="1" dirty="0" smtClean="0">
                <a:solidFill>
                  <a:srgbClr val="0E5EFF"/>
                </a:solidFill>
                <a:latin typeface="HGPｺﾞｼｯｸE" pitchFamily="50" charset="-128"/>
                <a:ea typeface="ヒラギノ角ゴ Std W8"/>
                <a:cs typeface="ヒラギノ角ゴ Std W8"/>
              </a:rPr>
              <a:t>50</a:t>
            </a:r>
            <a:r>
              <a:rPr kumimoji="1" lang="ja-JP" altLang="en-US" b="1" dirty="0" smtClean="0">
                <a:solidFill>
                  <a:srgbClr val="0E5EFF"/>
                </a:solidFill>
                <a:latin typeface="HGPｺﾞｼｯｸE" pitchFamily="50" charset="-128"/>
                <a:ea typeface="HGPｺﾞｼｯｸE" pitchFamily="50" charset="-128"/>
              </a:rPr>
              <a:t>％以下</a:t>
            </a:r>
            <a:r>
              <a:rPr kumimoji="1" lang="en-US" altLang="ja-JP" b="1" dirty="0" smtClean="0">
                <a:solidFill>
                  <a:srgbClr val="0E5EFF"/>
                </a:solidFill>
                <a:latin typeface="HGPｺﾞｼｯｸE" pitchFamily="50" charset="-128"/>
                <a:ea typeface="ヒラギノ角ゴ Std W8"/>
                <a:cs typeface="ヒラギノ角ゴ Std W8"/>
              </a:rPr>
              <a:t> </a:t>
            </a:r>
            <a:endParaRPr kumimoji="1" lang="ja-JP" altLang="en-US" b="1" dirty="0">
              <a:solidFill>
                <a:srgbClr val="0E5EFF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3400" y="1070657"/>
            <a:ext cx="472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投資収入が規定値以下の場合に限り充当</a:t>
            </a:r>
            <a:endParaRPr kumimoji="1" lang="ja-JP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サブタイトル 2"/>
          <p:cNvSpPr>
            <a:spLocks/>
          </p:cNvSpPr>
          <p:nvPr/>
        </p:nvSpPr>
        <p:spPr bwMode="auto">
          <a:xfrm>
            <a:off x="304800" y="4572384"/>
            <a:ext cx="3429000" cy="1523616"/>
          </a:xfrm>
          <a:prstGeom prst="rect">
            <a:avLst/>
          </a:prstGeom>
          <a:solidFill>
            <a:srgbClr val="00A84E"/>
          </a:solidFill>
          <a:ln w="222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63500" algn="ctr" eaLnBrk="1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99987F"/>
              </a:buClr>
              <a:buFont typeface="Georgia" pitchFamily="18" charset="0"/>
              <a:buNone/>
            </a:pPr>
            <a:r>
              <a:rPr kumimoji="1" lang="ja-JP" altLang="en-US" b="1" dirty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地区補助</a:t>
            </a:r>
            <a:r>
              <a:rPr kumimoji="1" lang="ja-JP" altLang="en-US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金 </a:t>
            </a:r>
            <a:r>
              <a:rPr kumimoji="1" lang="en-US" altLang="ja-JP" b="1" dirty="0">
                <a:solidFill>
                  <a:schemeClr val="bg1"/>
                </a:solidFill>
                <a:latin typeface="HGSｺﾞｼｯｸE" pitchFamily="50" charset="-128"/>
                <a:ea typeface="ヒラギノ角ゴ Std W8"/>
                <a:cs typeface="ヒラギノ角ゴ Std W8"/>
              </a:rPr>
              <a:t>(DG</a:t>
            </a:r>
            <a:r>
              <a:rPr kumimoji="1" lang="en-US" altLang="ja-JP" b="1" dirty="0" smtClean="0">
                <a:solidFill>
                  <a:schemeClr val="bg1"/>
                </a:solidFill>
                <a:latin typeface="HGSｺﾞｼｯｸE" pitchFamily="50" charset="-128"/>
                <a:ea typeface="ヒラギノ角ゴ Std W8"/>
                <a:cs typeface="ヒラギノ角ゴ Std W8"/>
              </a:rPr>
              <a:t>)</a:t>
            </a:r>
          </a:p>
          <a:p>
            <a:pPr marL="63500" eaLnBrk="1" hangingPunct="1">
              <a:lnSpc>
                <a:spcPct val="90000"/>
              </a:lnSpc>
              <a:spcBef>
                <a:spcPts val="300"/>
              </a:spcBef>
              <a:buClr>
                <a:srgbClr val="99987F"/>
              </a:buClr>
              <a:buFont typeface="Georgia" pitchFamily="18" charset="0"/>
              <a:buNone/>
            </a:pPr>
            <a:r>
              <a:rPr lang="en-US" altLang="ja-JP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40</a:t>
            </a:r>
            <a:r>
              <a:rPr lang="ja-JP" altLang="en-US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％　人道的国際奉仕活動</a:t>
            </a:r>
            <a:endParaRPr lang="en-US" altLang="ja-JP" sz="2000" b="1" dirty="0" smtClean="0">
              <a:solidFill>
                <a:schemeClr val="bg1"/>
              </a:solidFill>
              <a:latin typeface="HGSｺﾞｼｯｸE" pitchFamily="50" charset="-128"/>
              <a:ea typeface="HGSｺﾞｼｯｸE" pitchFamily="50" charset="-128"/>
            </a:endParaRPr>
          </a:p>
          <a:p>
            <a:pPr marL="63500" eaLnBrk="1" hangingPunct="1">
              <a:lnSpc>
                <a:spcPct val="90000"/>
              </a:lnSpc>
              <a:spcBef>
                <a:spcPts val="300"/>
              </a:spcBef>
              <a:buClr>
                <a:srgbClr val="99987F"/>
              </a:buClr>
              <a:buFont typeface="Georgia" pitchFamily="18" charset="0"/>
              <a:buNone/>
            </a:pPr>
            <a:r>
              <a:rPr kumimoji="1" lang="en-US" altLang="ja-JP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60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HGSｺﾞｼｯｸE" pitchFamily="50" charset="-128"/>
                <a:ea typeface="HGSｺﾞｼｯｸE" pitchFamily="50" charset="-128"/>
              </a:rPr>
              <a:t>％　社会奉仕等</a:t>
            </a:r>
            <a:endParaRPr kumimoji="1" lang="ja-JP" altLang="en-US" sz="2000" b="1" dirty="0">
              <a:solidFill>
                <a:schemeClr val="bg1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4852415" y="2652354"/>
            <a:ext cx="2743202" cy="3651503"/>
          </a:xfrm>
          <a:prstGeom prst="wedgeRectCallout">
            <a:avLst>
              <a:gd name="adj1" fmla="val -89832"/>
              <a:gd name="adj2" fmla="val 26249"/>
            </a:avLst>
          </a:prstGeom>
          <a:solidFill>
            <a:srgbClr val="00A84E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77384" y="2860308"/>
            <a:ext cx="2618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人道的国際奉仕</a:t>
            </a:r>
            <a:endParaRPr kumimoji="1" lang="en-US" altLang="ja-JP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国外</a:t>
            </a:r>
            <a:endParaRPr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人道奉仕</a:t>
            </a:r>
            <a:endParaRPr kumimoji="1"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kumimoji="1"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社会奉仕</a:t>
            </a:r>
            <a:r>
              <a:rPr lang="ja-JP" altLang="en-US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等</a:t>
            </a:r>
            <a:endParaRPr lang="en-US" altLang="ja-JP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国内</a:t>
            </a:r>
            <a:endParaRPr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人道奉仕</a:t>
            </a:r>
            <a:endParaRPr kumimoji="1"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奨学金</a:t>
            </a:r>
            <a:endParaRPr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職業研修</a:t>
            </a:r>
            <a:endParaRPr kumimoji="1"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臨時費等</a:t>
            </a:r>
            <a:endParaRPr lang="en-US" altLang="ja-JP" sz="2000" dirty="0" smtClean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3200" smtClean="0">
                <a:solidFill>
                  <a:srgbClr val="FFFFFF"/>
                </a:solidFill>
                <a:latin typeface="Arial Narrow" pitchFamily="34" charset="0"/>
              </a:rPr>
              <a:t>地区補助金</a:t>
            </a:r>
            <a:r>
              <a:rPr lang="en-US" altLang="ja-JP" sz="3200" smtClean="0">
                <a:solidFill>
                  <a:srgbClr val="FFFFFF"/>
                </a:solidFill>
                <a:latin typeface="Arial Narrow" pitchFamily="34" charset="0"/>
              </a:rPr>
              <a:t>(DG)</a:t>
            </a:r>
            <a:r>
              <a:rPr lang="ja-JP" altLang="en-US" sz="3200" smtClean="0">
                <a:solidFill>
                  <a:srgbClr val="FFFFFF"/>
                </a:solidFill>
                <a:latin typeface="Arial Narrow" pitchFamily="34" charset="0"/>
              </a:rPr>
              <a:t>の特徴　</a:t>
            </a:r>
            <a:r>
              <a:rPr lang="ja-JP" altLang="en-US" sz="2400" smtClean="0">
                <a:solidFill>
                  <a:srgbClr val="FFFFFF"/>
                </a:solidFill>
                <a:latin typeface="Arial Narrow" pitchFamily="34" charset="0"/>
              </a:rPr>
              <a:t>その１</a:t>
            </a:r>
            <a:endParaRPr kumimoji="1" lang="ja-JP" altLang="en-US" sz="2400" smtClean="0">
              <a:latin typeface="Arial Narrow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1000" y="914400"/>
            <a:ext cx="82296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・ロータリーの無い国での活動でも使える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spcAft>
                <a:spcPts val="0"/>
              </a:spcAft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・プロジェクトの総額が４０万円以上で</a:t>
            </a:r>
            <a:r>
              <a:rPr kumimoji="1"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ある</a:t>
            </a:r>
            <a:endParaRPr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kumimoji="1" lang="ja-JP" altLang="en-US" sz="2800" dirty="0" smtClean="0">
                <a:solidFill>
                  <a:schemeClr val="bg2">
                    <a:lumMod val="10000"/>
                  </a:schemeClr>
                </a:solidFill>
              </a:rPr>
              <a:t>・</a:t>
            </a: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１年以内に完了するプロジェクトである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・補助金申請のためのクラブ資格認定（毎年）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4288" y="1676400"/>
            <a:ext cx="609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ヒラギノ角ゴ Pro W3"/>
              </a:rPr>
              <a:t>*米国が指定する経済制裁国は確認が必要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ヒラギノ角ゴ Pro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4016" y="4800600"/>
            <a:ext cx="5029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en-US" altLang="ja-JP" sz="2000" dirty="0">
                <a:solidFill>
                  <a:schemeClr val="tx2"/>
                </a:solidFill>
                <a:latin typeface="+mj-ea"/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</a:rPr>
              <a:t>クラブ会員の補助金管理セミナーへの出席</a:t>
            </a:r>
            <a:endParaRPr kumimoji="1" lang="en-US" altLang="ja-JP" sz="2000" dirty="0">
              <a:solidFill>
                <a:schemeClr val="tx2"/>
              </a:solidFill>
              <a:latin typeface="+mj-ea"/>
            </a:endParaRPr>
          </a:p>
          <a:p>
            <a:pPr>
              <a:defRPr/>
            </a:pPr>
            <a:r>
              <a:rPr kumimoji="1" lang="en-US" altLang="ja-JP" sz="2000" dirty="0">
                <a:solidFill>
                  <a:schemeClr val="tx2"/>
                </a:solidFill>
                <a:latin typeface="+mj-ea"/>
                <a:ea typeface="+mj-ea"/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覚書き</a:t>
            </a:r>
            <a:r>
              <a:rPr kumimoji="1" lang="en-US" altLang="ja-JP" sz="2000" dirty="0">
                <a:solidFill>
                  <a:schemeClr val="tx2"/>
                </a:solidFill>
                <a:latin typeface="+mj-ea"/>
                <a:ea typeface="+mj-ea"/>
              </a:rPr>
              <a:t>=MOU 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に会長、会長エレクトの署名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66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85800" y="1143000"/>
            <a:ext cx="7239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・地区補助金審査委員会が審査を担当する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・地元、海外のどちらの活動にも使える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・クラブ単独の活動でも使える　　　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kumimoji="1" lang="ja-JP" altLang="en-US" sz="2800" dirty="0">
                <a:solidFill>
                  <a:schemeClr val="bg2">
                    <a:lumMod val="10000"/>
                  </a:schemeClr>
                </a:solidFill>
              </a:rPr>
              <a:t>・前年度に次年度のプロジェクトを申請する</a:t>
            </a:r>
            <a:endParaRPr kumimoji="1" lang="en-US" altLang="ja-JP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7400" y="1866900"/>
            <a:ext cx="518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en-US" altLang="ja-JP" sz="2000" dirty="0">
                <a:solidFill>
                  <a:schemeClr val="tx2"/>
                </a:solidFill>
                <a:latin typeface="+mj-ea"/>
                <a:ea typeface="+mj-ea"/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地区の審査であり日本語のみの申請書で可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7400" y="2895600"/>
            <a:ext cx="670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en-US" altLang="ja-JP" sz="2000" dirty="0">
                <a:solidFill>
                  <a:schemeClr val="tx2"/>
                </a:solidFill>
                <a:latin typeface="+mj-ea"/>
                <a:ea typeface="+mj-ea"/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年に１回の申請で、社会</a:t>
            </a:r>
            <a:r>
              <a:rPr kumimoji="1" lang="ja-JP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奉仕・国際奉仕事業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との調整必要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7400" y="5097463"/>
            <a:ext cx="6934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en-US" altLang="ja-JP" sz="2000" dirty="0" smtClean="0">
                <a:solidFill>
                  <a:schemeClr val="tx2"/>
                </a:solidFill>
                <a:latin typeface="+mj-ea"/>
                <a:ea typeface="+mj-ea"/>
              </a:rPr>
              <a:t>*</a:t>
            </a:r>
            <a:r>
              <a:rPr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社会</a:t>
            </a:r>
            <a:r>
              <a:rPr lang="ja-JP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奉仕または国際奉仕</a:t>
            </a:r>
            <a:r>
              <a:rPr kumimoji="1" lang="ja-JP" altLang="en-US" sz="2000" dirty="0" smtClean="0">
                <a:solidFill>
                  <a:schemeClr val="tx2"/>
                </a:solidFill>
                <a:latin typeface="+mj-ea"/>
                <a:ea typeface="+mj-ea"/>
              </a:rPr>
              <a:t>委員会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メンバーの連続性を確保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57400" y="4114800"/>
            <a:ext cx="5181600" cy="59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en-US" altLang="ja-JP" sz="2000" dirty="0">
                <a:solidFill>
                  <a:schemeClr val="tx2"/>
                </a:solidFill>
                <a:latin typeface="+mj-ea"/>
                <a:ea typeface="+mj-ea"/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  <a:latin typeface="+mj-ea"/>
                <a:ea typeface="+mj-ea"/>
              </a:rPr>
              <a:t>他クラブ提唱の案件に参加することもできる</a:t>
            </a:r>
            <a:endParaRPr kumimoji="1" lang="en-US" altLang="ja-JP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" name="タイトル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ja-JP" altLang="en-US" sz="3200" dirty="0" smtClean="0">
                <a:solidFill>
                  <a:srgbClr val="FFFFFF"/>
                </a:solidFill>
                <a:latin typeface="Arial Narrow" pitchFamily="34" charset="0"/>
              </a:rPr>
              <a:t>地区補助金</a:t>
            </a:r>
            <a:r>
              <a:rPr kumimoji="0" lang="en-US" altLang="ja-JP" sz="3200" dirty="0" smtClean="0">
                <a:solidFill>
                  <a:srgbClr val="FFFFFF"/>
                </a:solidFill>
                <a:latin typeface="Arial Narrow" pitchFamily="34" charset="0"/>
              </a:rPr>
              <a:t>(DG)</a:t>
            </a:r>
            <a:r>
              <a:rPr kumimoji="0" lang="ja-JP" altLang="en-US" sz="3200" dirty="0" smtClean="0">
                <a:solidFill>
                  <a:srgbClr val="FFFFFF"/>
                </a:solidFill>
                <a:latin typeface="Arial Narrow" pitchFamily="34" charset="0"/>
              </a:rPr>
              <a:t>の特徴　</a:t>
            </a:r>
            <a:r>
              <a:rPr kumimoji="0" lang="ja-JP" altLang="en-US" sz="2400" dirty="0" smtClean="0">
                <a:solidFill>
                  <a:srgbClr val="FFFFFF"/>
                </a:solidFill>
                <a:latin typeface="Arial Narrow" pitchFamily="34" charset="0"/>
              </a:rPr>
              <a:t>その２</a:t>
            </a:r>
            <a:endParaRPr kumimoji="1" lang="ja-JP" altLang="en-US" sz="2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11916"/>
              </p:ext>
            </p:extLst>
          </p:nvPr>
        </p:nvGraphicFramePr>
        <p:xfrm>
          <a:off x="271272" y="3429001"/>
          <a:ext cx="8567928" cy="2632973"/>
        </p:xfrm>
        <a:graphic>
          <a:graphicData uri="http://schemas.openxmlformats.org/drawingml/2006/table">
            <a:tbl>
              <a:tblPr/>
              <a:tblGrid>
                <a:gridCol w="4148328"/>
                <a:gridCol w="4419600"/>
              </a:tblGrid>
              <a:tr h="685799">
                <a:tc gridSpan="2">
                  <a:txBody>
                    <a:bodyPr/>
                    <a:lstStyle/>
                    <a:p>
                      <a:pPr algn="l" fontAlgn="ctr"/>
                      <a:endParaRPr lang="zh-TW" alt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502" marR="7502" marT="7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前年度年次基金寄付実績 （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人当り）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補   助   金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　　９９ドル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以下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基本補助金額</a:t>
                      </a:r>
                      <a:r>
                        <a:rPr lang="en-US" alt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</a:t>
                      </a:r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８０％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　　１００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～１４９ドル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基本補助金額</a:t>
                      </a:r>
                      <a:r>
                        <a:rPr lang="en-US" alt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</a:t>
                      </a:r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９０％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　　１５０ドル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以上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基本補助金額</a:t>
                      </a:r>
                      <a:r>
                        <a:rPr lang="en-US" alt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</a:t>
                      </a:r>
                      <a:r>
                        <a:rPr lang="zh-TW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１００％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27365"/>
              </p:ext>
            </p:extLst>
          </p:nvPr>
        </p:nvGraphicFramePr>
        <p:xfrm>
          <a:off x="304799" y="1600201"/>
          <a:ext cx="8534400" cy="1752599"/>
        </p:xfrm>
        <a:graphic>
          <a:graphicData uri="http://schemas.openxmlformats.org/drawingml/2006/table">
            <a:tbl>
              <a:tblPr/>
              <a:tblGrid>
                <a:gridCol w="2145706"/>
                <a:gridCol w="1872692"/>
                <a:gridCol w="2210677"/>
                <a:gridCol w="2305325"/>
              </a:tblGrid>
              <a:tr h="2868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活動 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プロジェクト総額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クラブ負担額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補助金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8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社会奉仕</a:t>
                      </a:r>
                      <a:r>
                        <a:rPr lang="en-US" altLang="ja-JP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国内）</a:t>
                      </a:r>
                      <a:endParaRPr lang="ja-JP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万円以上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地区補助金申請</a:t>
                      </a:r>
                      <a:r>
                        <a:rPr lang="ja-JP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額　　と同額</a:t>
                      </a:r>
                      <a:r>
                        <a:rPr lang="ja-JP" alt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以上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２０～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６０万円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1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人道的国際奉仕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２０～</a:t>
                      </a:r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１００万円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sz="3200" dirty="0" smtClean="0">
                <a:solidFill>
                  <a:srgbClr val="FFFFFF"/>
                </a:solidFill>
                <a:latin typeface="Arial Narrow" pitchFamily="34" charset="0"/>
              </a:rPr>
              <a:t>地区補助金</a:t>
            </a:r>
            <a:r>
              <a:rPr lang="en-US" altLang="ja-JP" sz="3200" dirty="0" smtClean="0">
                <a:solidFill>
                  <a:srgbClr val="FFFFFF"/>
                </a:solidFill>
                <a:latin typeface="Arial Narrow" pitchFamily="34" charset="0"/>
              </a:rPr>
              <a:t>(DG)</a:t>
            </a:r>
            <a:r>
              <a:rPr lang="ja-JP" altLang="en-US" sz="3200" dirty="0" smtClean="0">
                <a:solidFill>
                  <a:srgbClr val="FFFFFF"/>
                </a:solidFill>
                <a:latin typeface="Arial Narrow" pitchFamily="34" charset="0"/>
              </a:rPr>
              <a:t>の金額と分配率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04800" y="1142999"/>
            <a:ext cx="3421063" cy="29686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ＭＳ Ｐゴシック" pitchFamily="50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ja-JP" altLang="en-US" sz="2400" dirty="0" smtClean="0">
                <a:solidFill>
                  <a:schemeClr val="tx2"/>
                </a:solidFill>
              </a:rPr>
              <a:t> 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基本補助金額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04800" y="3635343"/>
            <a:ext cx="6858000" cy="29686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ＭＳ Ｐゴシック" pitchFamily="50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50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ja-JP" altLang="en-US" sz="2400" dirty="0" smtClean="0">
                <a:solidFill>
                  <a:schemeClr val="tx2"/>
                </a:solidFill>
              </a:rPr>
              <a:t> クラブ寄付実績による補助金分配率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91931" y="3396538"/>
            <a:ext cx="3741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0000"/>
                </a:solidFill>
              </a:rPr>
              <a:t>注意　減額後の補助金額が</a:t>
            </a:r>
            <a:endParaRPr kumimoji="1" lang="en-US" altLang="ja-JP" sz="2200" dirty="0" smtClean="0">
              <a:solidFill>
                <a:srgbClr val="FF0000"/>
              </a:solidFill>
            </a:endParaRPr>
          </a:p>
          <a:p>
            <a:r>
              <a:rPr kumimoji="1" lang="ja-JP" altLang="en-US" sz="2200" dirty="0" smtClean="0">
                <a:solidFill>
                  <a:srgbClr val="FF0000"/>
                </a:solidFill>
              </a:rPr>
              <a:t>　　　　２０万円以上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4800" y="2743199"/>
            <a:ext cx="8686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dirty="0" smtClean="0">
                <a:latin typeface="+mn-ea"/>
              </a:rPr>
              <a:t>地区補助金の算出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sz="2200" dirty="0" smtClean="0">
                <a:latin typeface="+mn-ea"/>
              </a:rPr>
              <a:t>同額以下のため　基本補助金額の上限は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３５万円</a:t>
            </a:r>
            <a:endParaRPr lang="en-US" altLang="ja-JP" sz="2800" dirty="0" smtClean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前年度平均年次基金寄付が１００～１４９ドルのため</a:t>
            </a:r>
            <a:r>
              <a:rPr kumimoji="1" lang="ja-JP" altLang="en-US" dirty="0" smtClean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１０％カット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 smtClean="0"/>
              <a:t>地区補助金の金額</a:t>
            </a:r>
            <a:endParaRPr kumimoji="1" lang="ja-JP" altLang="en-US" sz="29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4800" y="993648"/>
            <a:ext cx="845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dirty="0" smtClean="0">
                <a:latin typeface="+mn-ea"/>
              </a:rPr>
              <a:t>〇〇ロータリークラブ</a:t>
            </a:r>
            <a:endParaRPr kumimoji="1" lang="en-US" altLang="ja-JP" dirty="0" smtClean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プロジェクト総額</a:t>
            </a:r>
            <a:r>
              <a:rPr kumimoji="1" lang="ja-JP" altLang="en-US" dirty="0" smtClean="0">
                <a:latin typeface="+mn-ea"/>
              </a:rPr>
              <a:t>　　　</a:t>
            </a:r>
            <a:r>
              <a:rPr kumimoji="1" lang="ja-JP" altLang="en-US" sz="2800" dirty="0" smtClean="0">
                <a:latin typeface="+mn-ea"/>
              </a:rPr>
              <a:t>７０万円</a:t>
            </a:r>
            <a:endParaRPr kumimoji="1" lang="en-US" altLang="ja-JP" sz="2800" dirty="0" smtClean="0">
              <a:latin typeface="+mn-ea"/>
            </a:endParaRPr>
          </a:p>
          <a:p>
            <a:r>
              <a:rPr lang="ja-JP" altLang="en-US" sz="2200" dirty="0" smtClean="0">
                <a:latin typeface="+mn-ea"/>
              </a:rPr>
              <a:t>前年度クラブ平均（</a:t>
            </a:r>
            <a:r>
              <a:rPr lang="en-US" altLang="ja-JP" sz="2200" dirty="0" smtClean="0">
                <a:latin typeface="+mn-ea"/>
              </a:rPr>
              <a:t>1</a:t>
            </a:r>
            <a:r>
              <a:rPr lang="ja-JP" altLang="en-US" sz="2200" dirty="0" smtClean="0">
                <a:latin typeface="+mn-ea"/>
              </a:rPr>
              <a:t>人当り）年次基金寄付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１２０ドル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944" y="4419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最終プロジェクト内訳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84183"/>
              </p:ext>
            </p:extLst>
          </p:nvPr>
        </p:nvGraphicFramePr>
        <p:xfrm>
          <a:off x="350520" y="4953000"/>
          <a:ext cx="7851648" cy="1056388"/>
        </p:xfrm>
        <a:graphic>
          <a:graphicData uri="http://schemas.openxmlformats.org/drawingml/2006/table">
            <a:tbl>
              <a:tblPr/>
              <a:tblGrid>
                <a:gridCol w="2581656"/>
                <a:gridCol w="2572512"/>
                <a:gridCol w="2697480"/>
              </a:tblGrid>
              <a:tr h="5281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rgbClr val="000000"/>
                          </a:solidFill>
                        </a:rPr>
                        <a:t>プロジェクト総額</a:t>
                      </a:r>
                      <a:endParaRPr kumimoji="1" lang="ja-JP" alt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クラブ負担金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地区補助金</a:t>
                      </a:r>
                      <a:endParaRPr kumimoji="1" lang="en-US" altLang="ja-JP" sz="2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７００，０００円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３８５，０００円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３１５，０００円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657600" y="3126938"/>
            <a:ext cx="5334000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dirty="0" smtClean="0">
                <a:solidFill>
                  <a:srgbClr val="FF0000"/>
                </a:solidFill>
              </a:rPr>
              <a:t>但し、米ドル換算金額で決済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sz="2200" dirty="0">
                <a:solidFill>
                  <a:srgbClr val="FF0000"/>
                </a:solidFill>
              </a:rPr>
              <a:t>申請</a:t>
            </a:r>
            <a:r>
              <a:rPr lang="ja-JP" altLang="en-US" sz="2200" dirty="0" smtClean="0">
                <a:solidFill>
                  <a:srgbClr val="FF0000"/>
                </a:solidFill>
              </a:rPr>
              <a:t>時と</a:t>
            </a:r>
            <a:r>
              <a:rPr lang="ja-JP" altLang="en-US" sz="2200" dirty="0">
                <a:solidFill>
                  <a:srgbClr val="FF0000"/>
                </a:solidFill>
              </a:rPr>
              <a:t>実施</a:t>
            </a:r>
            <a:r>
              <a:rPr lang="ja-JP" altLang="en-US" sz="2200" dirty="0" smtClean="0">
                <a:solidFill>
                  <a:srgbClr val="FF0000"/>
                </a:solidFill>
              </a:rPr>
              <a:t>時の為替差によって円換算で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r>
              <a:rPr lang="ja-JP" altLang="en-US" sz="2200" dirty="0" smtClean="0">
                <a:solidFill>
                  <a:srgbClr val="FF0000"/>
                </a:solidFill>
              </a:rPr>
              <a:t>増減が生じる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6649212" y="4426666"/>
            <a:ext cx="533400" cy="51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en-US" altLang="ja-JP" sz="2800" dirty="0" smtClean="0">
                <a:latin typeface="Arial Narrow" pitchFamily="34" charset="0"/>
              </a:rPr>
              <a:t>2016</a:t>
            </a:r>
            <a:r>
              <a:rPr kumimoji="1" lang="ja-JP" altLang="en-US" sz="2800" dirty="0" smtClean="0">
                <a:latin typeface="Arial Narrow" pitchFamily="34" charset="0"/>
              </a:rPr>
              <a:t>年　地区補助金申請スケジュール</a:t>
            </a:r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543734"/>
              </p:ext>
            </p:extLst>
          </p:nvPr>
        </p:nvGraphicFramePr>
        <p:xfrm>
          <a:off x="457200" y="1219200"/>
          <a:ext cx="8305800" cy="46795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4449">
                  <a:extLst>
                    <a:ext uri="{9D8B030D-6E8A-4147-A177-3AD203B41FA5}"/>
                  </a:extLst>
                </a:gridCol>
                <a:gridCol w="1892823">
                  <a:extLst>
                    <a:ext uri="{9D8B030D-6E8A-4147-A177-3AD203B41FA5}"/>
                  </a:extLst>
                </a:gridCol>
                <a:gridCol w="6268528">
                  <a:extLst>
                    <a:ext uri="{9D8B030D-6E8A-4147-A177-3AD203B41FA5}"/>
                  </a:extLst>
                </a:gridCol>
              </a:tblGrid>
              <a:tr h="104306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300" b="0" kern="1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8095" marR="48095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300" b="0" kern="1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ja-JP" altLang="en-US" sz="2300" b="0" kern="100" dirty="0" smtClean="0">
                          <a:solidFill>
                            <a:schemeClr val="tx2"/>
                          </a:solidFill>
                          <a:effectLst/>
                        </a:rPr>
                        <a:t>２月２０日</a:t>
                      </a:r>
                      <a:endParaRPr lang="en-US" altLang="ja-JP" sz="2300" b="0" kern="100" baseline="0" dirty="0" smtClean="0"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8095" marR="48095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300" b="0" kern="100" dirty="0" smtClean="0">
                          <a:solidFill>
                            <a:schemeClr val="tx2"/>
                          </a:solidFill>
                          <a:effectLst/>
                        </a:rPr>
                        <a:t>補助金</a:t>
                      </a:r>
                      <a:r>
                        <a:rPr lang="ja-JP" altLang="en-US" sz="2300" b="0" kern="100" dirty="0" smtClean="0">
                          <a:solidFill>
                            <a:schemeClr val="tx2"/>
                          </a:solidFill>
                          <a:effectLst/>
                        </a:rPr>
                        <a:t>管理セミナー受講 ・ ＭＯＵ（覚書）提出</a:t>
                      </a:r>
                      <a:endParaRPr lang="ja-JP" sz="2300" b="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/>
                </a:tc>
                <a:extLst>
                  <a:ext uri="{0D108BD9-81ED-4DB2-BD59-A6C34878D82A}"/>
                </a:extLst>
              </a:tr>
              <a:tr h="107807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742" marR="50742" marT="0" marB="0" anchor="ctr"/>
                </a:tc>
                <a:tc>
                  <a:txBody>
                    <a:bodyPr/>
                    <a:lstStyle/>
                    <a:p>
                      <a:pPr indent="66675" algn="l"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　３月～４月</a:t>
                      </a:r>
                      <a:endParaRPr lang="en-US" altLang="ja-JP" sz="2300" kern="100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8095" marR="48095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クラブから地区補助金審査委員会へ申請書提出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/>
                </a:tc>
                <a:extLst>
                  <a:ext uri="{0D108BD9-81ED-4DB2-BD59-A6C34878D82A}"/>
                </a:extLst>
              </a:tr>
              <a:tr h="6960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受付順に</a:t>
                      </a:r>
                      <a:r>
                        <a:rPr lang="ja-JP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審査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/>
                </a:tc>
                <a:extLst>
                  <a:ext uri="{0D108BD9-81ED-4DB2-BD59-A6C34878D82A}"/>
                </a:extLst>
              </a:tr>
              <a:tr h="983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en-US" altLang="ja-JP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月初旬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地区からロータリー財団へ一括申請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/>
                </a:tc>
                <a:extLst>
                  <a:ext uri="{0D108BD9-81ED-4DB2-BD59-A6C34878D82A}"/>
                </a:extLst>
              </a:tr>
              <a:tr h="8785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ja-JP" altLang="en-US" sz="2300" kern="100" dirty="0">
                          <a:solidFill>
                            <a:schemeClr val="tx2"/>
                          </a:solidFill>
                          <a:effectLst/>
                        </a:rPr>
                        <a:t>７</a:t>
                      </a:r>
                      <a:r>
                        <a:rPr lang="ja-JP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月</a:t>
                      </a:r>
                      <a:r>
                        <a:rPr lang="ja-JP" sz="2300" kern="100" dirty="0">
                          <a:solidFill>
                            <a:schemeClr val="tx2"/>
                          </a:solidFill>
                          <a:effectLst/>
                        </a:rPr>
                        <a:t>以降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財団より着金後、</a:t>
                      </a:r>
                      <a:r>
                        <a:rPr lang="ja-JP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クラブ</a:t>
                      </a:r>
                      <a:r>
                        <a:rPr lang="ja-JP" sz="2300" kern="100" dirty="0">
                          <a:solidFill>
                            <a:schemeClr val="tx2"/>
                          </a:solidFill>
                          <a:effectLst/>
                        </a:rPr>
                        <a:t>へ補助</a:t>
                      </a:r>
                      <a:r>
                        <a:rPr lang="ja-JP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金</a:t>
                      </a:r>
                      <a:r>
                        <a:rPr lang="ja-JP" altLang="en-US" sz="2300" kern="100" dirty="0" smtClean="0">
                          <a:solidFill>
                            <a:schemeClr val="tx2"/>
                          </a:solidFill>
                          <a:effectLst/>
                        </a:rPr>
                        <a:t>配分</a:t>
                      </a:r>
                      <a:endParaRPr lang="ja-JP" sz="2300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095" marR="48095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kumimoji="1" lang="ja-JP" altLang="en-US" sz="3200" dirty="0" smtClean="0">
                <a:latin typeface="Arial Narrow" pitchFamily="34" charset="0"/>
              </a:rPr>
              <a:t>地区補助金申請の注意点　</a:t>
            </a:r>
            <a:r>
              <a:rPr kumimoji="1" lang="ja-JP" altLang="en-US" sz="2400" dirty="0" smtClean="0">
                <a:latin typeface="Arial Narrow" pitchFamily="34" charset="0"/>
              </a:rPr>
              <a:t>その１</a:t>
            </a: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381000" y="1219200"/>
            <a:ext cx="82296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5DAA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ja-JP" altLang="en-US" sz="2500" dirty="0" smtClean="0">
                <a:solidFill>
                  <a:srgbClr val="000000"/>
                </a:solidFill>
                <a:latin typeface="Georgia" pitchFamily="18" charset="0"/>
              </a:rPr>
              <a:t>・申請書を地区財団委員会に提出</a:t>
            </a:r>
            <a:endParaRPr kumimoji="0" lang="en-US" altLang="ja-JP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endParaRPr kumimoji="0" lang="en-US" altLang="ja-JP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endParaRPr kumimoji="1" lang="en-US" altLang="ja-JP" sz="23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1" lang="ja-JP" altLang="en-US" sz="2300" dirty="0" smtClean="0">
                <a:solidFill>
                  <a:srgbClr val="000000"/>
                </a:solidFill>
                <a:latin typeface="Georgia" pitchFamily="18" charset="0"/>
              </a:rPr>
              <a:t>・見積書のコピー（宛名に提唱クラブ名の入った業者発行）を添付</a:t>
            </a:r>
            <a:endParaRPr kumimoji="1" lang="en-US" altLang="ja-JP" sz="23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endParaRPr kumimoji="1" lang="en-US" altLang="ja-JP" sz="25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endParaRPr kumimoji="0" lang="en-US" altLang="ja-JP" sz="13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ja-JP" altLang="en-US" sz="1300" dirty="0" smtClean="0">
                <a:solidFill>
                  <a:srgbClr val="000000"/>
                </a:solidFill>
                <a:latin typeface="Georgia" pitchFamily="18" charset="0"/>
              </a:rPr>
              <a:t>　</a:t>
            </a:r>
            <a:endParaRPr kumimoji="0" lang="en-US" altLang="ja-JP" sz="13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kumimoji="1" lang="ja-JP" altLang="en-US" sz="2500" dirty="0" smtClean="0">
                <a:solidFill>
                  <a:srgbClr val="000000"/>
                </a:solidFill>
                <a:latin typeface="Georgia" pitchFamily="18" charset="0"/>
              </a:rPr>
              <a:t>・「財団補助金申請ハンドブック」を申請前に必読</a:t>
            </a:r>
            <a:endParaRPr kumimoji="1" lang="en-US" altLang="ja-JP" sz="25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kumimoji="1" lang="en-US" altLang="ja-JP" sz="23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11325" y="1795463"/>
            <a:ext cx="61483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ja-JP" sz="2000" dirty="0">
                <a:solidFill>
                  <a:schemeClr val="tx2"/>
                </a:solidFill>
              </a:rPr>
              <a:t>*</a:t>
            </a:r>
            <a:r>
              <a:rPr kumimoji="1" lang="ja-JP" altLang="en-US" sz="2000" dirty="0">
                <a:solidFill>
                  <a:schemeClr val="tx2"/>
                </a:solidFill>
              </a:rPr>
              <a:t>地区ＨＰの財団補助金ページからダウンロード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1" lang="en-US" altLang="ja-JP" sz="2000" dirty="0" smtClean="0">
                <a:solidFill>
                  <a:schemeClr val="tx2"/>
                </a:solidFill>
              </a:rPr>
              <a:t>*</a:t>
            </a:r>
            <a:r>
              <a:rPr lang="ja-JP" altLang="en-US" sz="2000" dirty="0">
                <a:solidFill>
                  <a:schemeClr val="tx2"/>
                </a:solidFill>
                <a:latin typeface="+mn-ea"/>
              </a:rPr>
              <a:t>活動</a:t>
            </a:r>
            <a:r>
              <a:rPr lang="ja-JP" altLang="en-US" sz="2000" dirty="0" smtClean="0">
                <a:solidFill>
                  <a:schemeClr val="tx2"/>
                </a:solidFill>
                <a:latin typeface="+mn-ea"/>
              </a:rPr>
              <a:t>の応じた専用申請書を使用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sp>
        <p:nvSpPr>
          <p:cNvPr id="7" name="正方形/長方形 5"/>
          <p:cNvSpPr>
            <a:spLocks noChangeArrowheads="1"/>
          </p:cNvSpPr>
          <p:nvPr/>
        </p:nvSpPr>
        <p:spPr bwMode="auto">
          <a:xfrm>
            <a:off x="1693862" y="3219450"/>
            <a:ext cx="6927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</a:t>
            </a:r>
            <a:r>
              <a:rPr kumimoji="1" lang="ja-JP" altLang="en-US" sz="2000">
                <a:solidFill>
                  <a:schemeClr val="tx2"/>
                </a:solidFill>
              </a:rPr>
              <a:t>他言語の場合は和訳を添付する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</a:t>
            </a:r>
            <a:r>
              <a:rPr kumimoji="1" lang="ja-JP" altLang="en-US" sz="2000">
                <a:solidFill>
                  <a:schemeClr val="tx2"/>
                </a:solidFill>
              </a:rPr>
              <a:t>金額は全て申請月のロータリーレートでドル換算する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*RI</a:t>
            </a:r>
            <a:r>
              <a:rPr kumimoji="1" lang="ja-JP" altLang="en-US" sz="2000">
                <a:solidFill>
                  <a:schemeClr val="tx2"/>
                </a:solidFill>
              </a:rPr>
              <a:t>公式通貨以外の通貨はブルームバーグの</a:t>
            </a:r>
            <a:r>
              <a:rPr kumimoji="1" lang="en-US" altLang="ja-JP" sz="2000">
                <a:solidFill>
                  <a:schemeClr val="tx2"/>
                </a:solidFill>
              </a:rPr>
              <a:t>HP</a:t>
            </a:r>
            <a:r>
              <a:rPr kumimoji="1" lang="ja-JP" altLang="en-US" sz="2000">
                <a:solidFill>
                  <a:schemeClr val="tx2"/>
                </a:solidFill>
              </a:rPr>
              <a:t>で検索する</a:t>
            </a:r>
            <a:endParaRPr kumimoji="1" lang="en-US" altLang="ja-JP" sz="2000">
              <a:solidFill>
                <a:schemeClr val="tx2"/>
              </a:solidFill>
            </a:endParaRPr>
          </a:p>
        </p:txBody>
      </p:sp>
      <p:sp>
        <p:nvSpPr>
          <p:cNvPr id="8" name="正方形/長方形 6"/>
          <p:cNvSpPr>
            <a:spLocks noChangeArrowheads="1"/>
          </p:cNvSpPr>
          <p:nvPr/>
        </p:nvSpPr>
        <p:spPr bwMode="auto">
          <a:xfrm>
            <a:off x="1716087" y="52578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1" lang="en-US" altLang="ja-JP" sz="2000">
                <a:solidFill>
                  <a:schemeClr val="tx2"/>
                </a:solidFill>
              </a:rPr>
              <a:t>*</a:t>
            </a:r>
            <a:r>
              <a:rPr kumimoji="1" lang="ja-JP" altLang="en-US" sz="2000">
                <a:solidFill>
                  <a:schemeClr val="tx2"/>
                </a:solidFill>
              </a:rPr>
              <a:t>地区ＨＰの財団補助金ページからダウンロードできる</a:t>
            </a:r>
            <a:endParaRPr kumimoji="1" lang="en-US" altLang="ja-JP" sz="2000">
              <a:solidFill>
                <a:schemeClr val="tx2"/>
              </a:solidFill>
            </a:endParaRPr>
          </a:p>
        </p:txBody>
      </p:sp>
      <p:pic>
        <p:nvPicPr>
          <p:cNvPr id="1026" name="Picture 2" descr="C:\Users\隆英\Pictures\地区補助金申請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25" y="2667000"/>
            <a:ext cx="9029849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20201</TotalTime>
  <Words>1043</Words>
  <Application>Microsoft Office PowerPoint</Application>
  <PresentationFormat>画面に合わせる (4:3)</PresentationFormat>
  <Paragraphs>234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1_Custom Design</vt:lpstr>
      <vt:lpstr>Custom Design</vt:lpstr>
      <vt:lpstr>2_Custom Design</vt:lpstr>
      <vt:lpstr>3_Custom Design</vt:lpstr>
      <vt:lpstr>地区補助金 </vt:lpstr>
      <vt:lpstr>ロータリー財団の補助金制度</vt:lpstr>
      <vt:lpstr>基金の流れ（シェア・システム）</vt:lpstr>
      <vt:lpstr>地区補助金(DG)の特徴　その１</vt:lpstr>
      <vt:lpstr>地区補助金(DG)の特徴　その２</vt:lpstr>
      <vt:lpstr>地区補助金(DG)の金額と分配率</vt:lpstr>
      <vt:lpstr>地区補助金の金額</vt:lpstr>
      <vt:lpstr>2016年　地区補助金申請スケジュール</vt:lpstr>
      <vt:lpstr>地区補助金申請の注意点　その１</vt:lpstr>
      <vt:lpstr>財団補助金ハンドブック</vt:lpstr>
      <vt:lpstr>地区補助金申請の注意点　その２</vt:lpstr>
      <vt:lpstr>地区補助金事業実施の注意点　その１</vt:lpstr>
      <vt:lpstr>地区補助金事業実施の注意点　その２</vt:lpstr>
      <vt:lpstr>地区補助金の活動報告書　その１</vt:lpstr>
      <vt:lpstr>地区補助金の活動報告書　その２</vt:lpstr>
      <vt:lpstr>地区補助金活用事例　その１</vt:lpstr>
      <vt:lpstr>地区補助金活用事例　その２</vt:lpstr>
      <vt:lpstr>地区補助金活用事例　その３</vt:lpstr>
      <vt:lpstr>年次寄付は補助金の原資です。 財団へのご寄附をお願いします。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owner</cp:lastModifiedBy>
  <cp:revision>921</cp:revision>
  <cp:lastPrinted>2015-11-17T17:03:34Z</cp:lastPrinted>
  <dcterms:created xsi:type="dcterms:W3CDTF">2007-01-17T18:13:17Z</dcterms:created>
  <dcterms:modified xsi:type="dcterms:W3CDTF">2016-02-18T06:30:58Z</dcterms:modified>
</cp:coreProperties>
</file>