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E0F8"/>
          </a:solidFill>
        </a:fill>
      </a:tcStyle>
    </a:wholeTbl>
    <a:band2H>
      <a:tcTxStyle/>
      <a:tcStyle>
        <a:tcBdr/>
        <a:fill>
          <a:solidFill>
            <a:srgbClr val="E7F0FC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8E9D0"/>
          </a:solidFill>
        </a:fill>
      </a:tcStyle>
    </a:wholeTbl>
    <a:band2H>
      <a:tcTxStyle/>
      <a:tcStyle>
        <a:tcBdr/>
        <a:fill>
          <a:solidFill>
            <a:srgbClr val="EDF4E9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D1EE"/>
          </a:solidFill>
        </a:fill>
      </a:tcStyle>
    </a:wholeTbl>
    <a:band2H>
      <a:tcTxStyle/>
      <a:tcStyle>
        <a:tcBdr/>
        <a:fill>
          <a:solidFill>
            <a:srgbClr val="F0E9F7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27" autoAdjust="0"/>
  </p:normalViewPr>
  <p:slideViewPr>
    <p:cSldViewPr snapToGrid="0">
      <p:cViewPr varScale="1">
        <p:scale>
          <a:sx n="53" d="100"/>
          <a:sy n="53" d="100"/>
        </p:scale>
        <p:origin x="11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r>
              <a:t>卒業後：NGO、政府機関、国連など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-2"/>
            <a:ext cx="13004804" cy="975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2.png" descr="Droplets-SD-Title-R1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867746" y="0"/>
            <a:ext cx="9269308" cy="5418667"/>
          </a:xfrm>
          <a:prstGeom prst="rect">
            <a:avLst/>
          </a:prstGeom>
        </p:spPr>
        <p:txBody>
          <a:bodyPr anchor="b"/>
          <a:lstStyle>
            <a:lvl1pPr>
              <a:defRPr sz="6800"/>
            </a:lvl1pPr>
          </a:lstStyle>
          <a:p>
            <a:r>
              <a:t>タイトルテキスト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half" idx="1"/>
          </p:nvPr>
        </p:nvSpPr>
        <p:spPr>
          <a:xfrm>
            <a:off x="1867746" y="5527042"/>
            <a:ext cx="9269308" cy="4226559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3100">
                <a:solidFill>
                  <a:srgbClr val="808080"/>
                </a:solidFill>
              </a:defRPr>
            </a:lvl1pPr>
            <a:lvl2pPr marL="0" indent="650229" algn="ctr">
              <a:buClrTx/>
              <a:buSzTx/>
              <a:buFontTx/>
              <a:buNone/>
              <a:defRPr sz="3100">
                <a:solidFill>
                  <a:srgbClr val="808080"/>
                </a:solidFill>
              </a:defRPr>
            </a:lvl2pPr>
            <a:lvl3pPr marL="0" indent="1300459" algn="ctr">
              <a:buClrTx/>
              <a:buSzTx/>
              <a:buFontTx/>
              <a:buNone/>
              <a:defRPr sz="3100">
                <a:solidFill>
                  <a:srgbClr val="808080"/>
                </a:solidFill>
              </a:defRPr>
            </a:lvl3pPr>
            <a:lvl4pPr marL="0" indent="1950690" algn="ctr">
              <a:buClrTx/>
              <a:buSzTx/>
              <a:buFontTx/>
              <a:buNone/>
              <a:defRPr sz="3100">
                <a:solidFill>
                  <a:srgbClr val="808080"/>
                </a:solidFill>
              </a:defRPr>
            </a:lvl4pPr>
            <a:lvl5pPr marL="0" indent="2600918" algn="ctr">
              <a:buClrTx/>
              <a:buSzTx/>
              <a:buFontTx/>
              <a:buNone/>
              <a:defRPr sz="3100">
                <a:solidFill>
                  <a:srgbClr val="808080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974713" y="3662043"/>
            <a:ext cx="11055396" cy="359269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タイトルテキスト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974693" y="7265745"/>
            <a:ext cx="11055417" cy="2487856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200"/>
            </a:lvl1pPr>
            <a:lvl2pPr marL="0" indent="650229" algn="ctr">
              <a:buClrTx/>
              <a:buSzTx/>
              <a:buFontTx/>
              <a:buNone/>
              <a:defRPr sz="2200"/>
            </a:lvl2pPr>
            <a:lvl3pPr marL="0" indent="1300459" algn="ctr">
              <a:buClrTx/>
              <a:buSzTx/>
              <a:buFontTx/>
              <a:buNone/>
              <a:defRPr sz="2200"/>
            </a:lvl3pPr>
            <a:lvl4pPr marL="0" indent="1950690" algn="ctr">
              <a:buClrTx/>
              <a:buSzTx/>
              <a:buFontTx/>
              <a:buNone/>
              <a:defRPr sz="2200"/>
            </a:lvl4pPr>
            <a:lvl5pPr marL="0" indent="2600918" algn="ctr">
              <a:buClrTx/>
              <a:buSzTx/>
              <a:buFontTx/>
              <a:buNone/>
              <a:defRPr sz="2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974693" y="767704"/>
            <a:ext cx="11055417" cy="5072870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タイトルテキスト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974693" y="5840573"/>
            <a:ext cx="11055417" cy="2535419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2200"/>
            </a:lvl1pPr>
            <a:lvl2pPr marL="0" indent="650229" algn="ctr">
              <a:buClrTx/>
              <a:buSzTx/>
              <a:buFontTx/>
              <a:buNone/>
              <a:defRPr sz="2200"/>
            </a:lvl2pPr>
            <a:lvl3pPr marL="0" indent="1300459" algn="ctr">
              <a:buClrTx/>
              <a:buSzTx/>
              <a:buFontTx/>
              <a:buNone/>
              <a:defRPr sz="2200"/>
            </a:lvl3pPr>
            <a:lvl4pPr marL="0" indent="1950690" algn="ctr">
              <a:buClrTx/>
              <a:buSzTx/>
              <a:buFontTx/>
              <a:buNone/>
              <a:defRPr sz="2200"/>
            </a:lvl4pPr>
            <a:lvl5pPr marL="0" indent="2600918" algn="ctr">
              <a:buClrTx/>
              <a:buSzTx/>
              <a:buFontTx/>
              <a:buNone/>
              <a:defRPr sz="2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1542625" y="1230307"/>
            <a:ext cx="9922936" cy="3903962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タイトルテキスト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half" idx="1"/>
          </p:nvPr>
        </p:nvSpPr>
        <p:spPr>
          <a:xfrm>
            <a:off x="1835355" y="5134268"/>
            <a:ext cx="9335786" cy="328432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900"/>
            </a:lvl1pPr>
            <a:lvl2pPr marL="0" indent="650229">
              <a:buClrTx/>
              <a:buSzTx/>
              <a:buFontTx/>
              <a:buNone/>
              <a:defRPr sz="1900"/>
            </a:lvl2pPr>
            <a:lvl3pPr marL="0" indent="1300459">
              <a:buClrTx/>
              <a:buSzTx/>
              <a:buFontTx/>
              <a:buNone/>
              <a:defRPr sz="1900"/>
            </a:lvl3pPr>
            <a:lvl4pPr marL="0" indent="1950690">
              <a:buClrTx/>
              <a:buSzTx/>
              <a:buFontTx/>
              <a:buNone/>
              <a:defRPr sz="1900"/>
            </a:lvl4pPr>
            <a:lvl5pPr marL="0" indent="2600918">
              <a:buClrTx/>
              <a:buSzTx/>
              <a:buFontTx/>
              <a:buNone/>
              <a:defRPr sz="19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1049068" y="832499"/>
            <a:ext cx="777797" cy="169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113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>
              <a:defRPr sz="3200"/>
            </a:pPr>
            <a:r>
              <a:rPr sz="11300"/>
              <a:t>“</a:t>
            </a:r>
          </a:p>
        </p:txBody>
      </p:sp>
      <p:sp>
        <p:nvSpPr>
          <p:cNvPr id="115" name="Shape 115"/>
          <p:cNvSpPr/>
          <p:nvPr/>
        </p:nvSpPr>
        <p:spPr>
          <a:xfrm>
            <a:off x="11164630" y="4007121"/>
            <a:ext cx="787402" cy="169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>
              <a:defRPr sz="11300" cap="all"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>
              <a:defRPr sz="3200"/>
            </a:pPr>
            <a:r>
              <a:rPr sz="1130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974693" y="603337"/>
            <a:ext cx="11055417" cy="601079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タイトルテキスト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half" idx="1"/>
          </p:nvPr>
        </p:nvSpPr>
        <p:spPr>
          <a:xfrm>
            <a:off x="974693" y="6630876"/>
            <a:ext cx="11055417" cy="312272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200"/>
            </a:lvl1pPr>
            <a:lvl2pPr marL="0" indent="650229" algn="ctr">
              <a:buClrTx/>
              <a:buSzTx/>
              <a:buFontTx/>
              <a:buNone/>
              <a:defRPr sz="2200"/>
            </a:lvl2pPr>
            <a:lvl3pPr marL="0" indent="1300459" algn="ctr">
              <a:buClrTx/>
              <a:buSzTx/>
              <a:buFontTx/>
              <a:buNone/>
              <a:defRPr sz="2200"/>
            </a:lvl3pPr>
            <a:lvl4pPr marL="0" indent="1950690" algn="ctr">
              <a:buClrTx/>
              <a:buSzTx/>
              <a:buFontTx/>
              <a:buNone/>
              <a:defRPr sz="2200"/>
            </a:lvl4pPr>
            <a:lvl5pPr marL="0" indent="2600918" algn="ctr">
              <a:buClrTx/>
              <a:buSzTx/>
              <a:buFontTx/>
              <a:buNone/>
              <a:defRPr sz="2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974693" y="810135"/>
            <a:ext cx="11055417" cy="2396504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74693" y="3206638"/>
            <a:ext cx="3518909" cy="9794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ClrTx/>
              <a:buSzTx/>
              <a:buFontTx/>
              <a:buNone/>
              <a:defRPr sz="3400"/>
            </a:lvl1pPr>
            <a:lvl2pPr marL="0" indent="650229" algn="ctr">
              <a:lnSpc>
                <a:spcPct val="75000"/>
              </a:lnSpc>
              <a:buClrTx/>
              <a:buSzTx/>
              <a:buFontTx/>
              <a:buNone/>
              <a:defRPr sz="3400"/>
            </a:lvl2pPr>
            <a:lvl3pPr marL="0" indent="1300459" algn="ctr">
              <a:lnSpc>
                <a:spcPct val="75000"/>
              </a:lnSpc>
              <a:buClrTx/>
              <a:buSzTx/>
              <a:buFontTx/>
              <a:buNone/>
              <a:defRPr sz="3400"/>
            </a:lvl3pPr>
            <a:lvl4pPr marL="0" indent="1950690" algn="ctr">
              <a:lnSpc>
                <a:spcPct val="75000"/>
              </a:lnSpc>
              <a:buClrTx/>
              <a:buSzTx/>
              <a:buFontTx/>
              <a:buNone/>
              <a:defRPr sz="3400"/>
            </a:lvl4pPr>
            <a:lvl5pPr marL="0" indent="2600918" algn="ctr">
              <a:lnSpc>
                <a:spcPct val="75000"/>
              </a:lnSpc>
              <a:buClrTx/>
              <a:buSzTx/>
              <a:buFontTx/>
              <a:buNone/>
              <a:defRPr sz="3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974693" y="125200"/>
            <a:ext cx="11055417" cy="3768040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xfrm>
            <a:off x="974693" y="3893239"/>
            <a:ext cx="3516171" cy="290652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ClrTx/>
              <a:buSzTx/>
              <a:buFontTx/>
              <a:buNone/>
              <a:defRPr sz="3100"/>
            </a:lvl1pPr>
            <a:lvl2pPr marL="0" indent="650229" algn="ctr">
              <a:lnSpc>
                <a:spcPct val="75000"/>
              </a:lnSpc>
              <a:buClrTx/>
              <a:buSzTx/>
              <a:buFontTx/>
              <a:buNone/>
              <a:defRPr sz="3100"/>
            </a:lvl2pPr>
            <a:lvl3pPr marL="0" indent="1300459" algn="ctr">
              <a:lnSpc>
                <a:spcPct val="75000"/>
              </a:lnSpc>
              <a:buClrTx/>
              <a:buSzTx/>
              <a:buFontTx/>
              <a:buNone/>
              <a:defRPr sz="3100"/>
            </a:lvl3pPr>
            <a:lvl4pPr marL="0" indent="1950690" algn="ctr">
              <a:lnSpc>
                <a:spcPct val="75000"/>
              </a:lnSpc>
              <a:buClrTx/>
              <a:buSzTx/>
              <a:buFontTx/>
              <a:buNone/>
              <a:defRPr sz="3100"/>
            </a:lvl4pPr>
            <a:lvl5pPr marL="0" indent="2600918" algn="ctr">
              <a:lnSpc>
                <a:spcPct val="75000"/>
              </a:lnSpc>
              <a:buClrTx/>
              <a:buSzTx/>
              <a:buFontTx/>
              <a:buNone/>
              <a:defRPr sz="31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974693" y="662926"/>
            <a:ext cx="11055416" cy="2703608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xfrm>
            <a:off x="974693" y="3366534"/>
            <a:ext cx="11055417" cy="6387067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9306560" y="0"/>
            <a:ext cx="2723549" cy="9103366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タイトルテキスト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974693" y="866990"/>
            <a:ext cx="8169307" cy="8886611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1.png" descr="\\DROBO-FS\QuickDrops\JB\PPTX NG\Droplets\LightingOver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-2"/>
            <a:ext cx="13004804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-1" y="-1"/>
            <a:ext cx="13004801" cy="1300481"/>
          </a:xfrm>
          <a:prstGeom prst="rect">
            <a:avLst/>
          </a:prstGeom>
          <a:solidFill>
            <a:srgbClr val="005DA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/>
          <a:lstStyle/>
          <a:p>
            <a:pPr algn="ctr" defTabSz="914400">
              <a:defRPr sz="3400">
                <a:solidFill>
                  <a:srgbClr val="E7E7E8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7" name="image2.png" descr="TRF100_lockup_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" y="8778241"/>
            <a:ext cx="2778189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650239" y="390596"/>
            <a:ext cx="10512215" cy="1885245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l" defTabSz="457200">
              <a:lnSpc>
                <a:spcPct val="100000"/>
              </a:lnSpc>
              <a:defRPr sz="2400" b="1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</p:spPr>
        <p:txBody>
          <a:bodyPr lIns="65023" tIns="65023" rIns="65023" bIns="65023"/>
          <a:lstStyle>
            <a:lvl1pPr defTabSz="9144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974693" y="0"/>
            <a:ext cx="11041869" cy="5070769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r>
              <a:t>タイトルテキスト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half" idx="1"/>
          </p:nvPr>
        </p:nvSpPr>
        <p:spPr>
          <a:xfrm>
            <a:off x="974693" y="5201718"/>
            <a:ext cx="11041869" cy="438426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  <a:lvl2pPr marL="0" indent="650229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2pPr>
            <a:lvl3pPr marL="0" indent="1300459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3pPr>
            <a:lvl4pPr marL="0" indent="195069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4pPr>
            <a:lvl5pPr marL="0" indent="2600918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half" idx="1"/>
          </p:nvPr>
        </p:nvSpPr>
        <p:spPr>
          <a:xfrm>
            <a:off x="974691" y="3366532"/>
            <a:ext cx="5446429" cy="6387068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974693" y="820729"/>
            <a:ext cx="11055416" cy="2388002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1222749" y="3208730"/>
            <a:ext cx="5198374" cy="11304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ClrTx/>
              <a:buSzTx/>
              <a:buFontTx/>
              <a:buNone/>
              <a:defRPr sz="3600"/>
            </a:lvl1pPr>
            <a:lvl2pPr marL="0" indent="650229">
              <a:lnSpc>
                <a:spcPct val="75000"/>
              </a:lnSpc>
              <a:buClrTx/>
              <a:buSzTx/>
              <a:buFontTx/>
              <a:buNone/>
              <a:defRPr sz="3600"/>
            </a:lvl2pPr>
            <a:lvl3pPr marL="0" indent="1300459">
              <a:lnSpc>
                <a:spcPct val="75000"/>
              </a:lnSpc>
              <a:buClrTx/>
              <a:buSzTx/>
              <a:buFontTx/>
              <a:buNone/>
              <a:defRPr sz="3600"/>
            </a:lvl3pPr>
            <a:lvl4pPr marL="0" indent="1950690">
              <a:lnSpc>
                <a:spcPct val="75000"/>
              </a:lnSpc>
              <a:buClrTx/>
              <a:buSzTx/>
              <a:buFontTx/>
              <a:buNone/>
              <a:defRPr sz="3600"/>
            </a:lvl4pPr>
            <a:lvl5pPr marL="0" indent="2600918">
              <a:lnSpc>
                <a:spcPct val="75000"/>
              </a:lnSpc>
              <a:buClrTx/>
              <a:buSzTx/>
              <a:buFontTx/>
              <a:buNone/>
              <a:defRPr sz="3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974693" y="879671"/>
            <a:ext cx="11055416" cy="2270119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974693" y="0"/>
            <a:ext cx="4198068" cy="374450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タイトルテキスト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5416599" y="866989"/>
            <a:ext cx="6613509" cy="8886612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974694" y="866987"/>
            <a:ext cx="5873236" cy="287751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タイトルテキスト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sz="half" idx="1"/>
          </p:nvPr>
        </p:nvSpPr>
        <p:spPr>
          <a:xfrm>
            <a:off x="974713" y="3744502"/>
            <a:ext cx="5873217" cy="449187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200"/>
            </a:lvl1pPr>
            <a:lvl2pPr marL="0" indent="650229" algn="ctr">
              <a:buClrTx/>
              <a:buSzTx/>
              <a:buFontTx/>
              <a:buNone/>
              <a:defRPr sz="2200"/>
            </a:lvl2pPr>
            <a:lvl3pPr marL="0" indent="1300459" algn="ctr">
              <a:buClrTx/>
              <a:buSzTx/>
              <a:buFontTx/>
              <a:buNone/>
              <a:defRPr sz="2200"/>
            </a:lvl3pPr>
            <a:lvl4pPr marL="0" indent="1950690" algn="ctr">
              <a:buClrTx/>
              <a:buSzTx/>
              <a:buFontTx/>
              <a:buNone/>
              <a:defRPr sz="2200"/>
            </a:lvl4pPr>
            <a:lvl5pPr marL="0" indent="2600918" algn="ctr">
              <a:buClrTx/>
              <a:buSzTx/>
              <a:buFontTx/>
              <a:buNone/>
              <a:defRPr sz="2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\\DROBO-FS\QuickDrops\JB\PPTX NG\Droplets\LightingOverlay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" y="-2"/>
            <a:ext cx="13004804" cy="975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3.png" descr="Droplets-SD-Content-R1d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974693" y="662927"/>
            <a:ext cx="11055416" cy="270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974691" y="3366532"/>
            <a:ext cx="11054749" cy="638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214947" y="8486001"/>
            <a:ext cx="815163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marL="0" marR="0" indent="0" algn="ctr" defTabSz="130045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0" marR="0" indent="0" algn="ctr" defTabSz="130045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0" marR="0" indent="0" algn="ctr" defTabSz="130045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0" marR="0" indent="0" algn="ctr" defTabSz="130045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0" marR="0" indent="0" algn="ctr" defTabSz="130045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0" marR="0" indent="0" algn="ctr" defTabSz="130045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0" marR="0" indent="0" algn="ctr" defTabSz="130045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0" marR="0" indent="0" algn="ctr" defTabSz="130045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0" marR="0" indent="0" algn="ctr" defTabSz="130045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titleStyle>
    <p:bodyStyle>
      <a:lvl1pPr marL="325114" marR="0" indent="-325114" algn="l" defTabSz="1300459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1014358" marR="0" indent="-364128" algn="l" defTabSz="1300459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1714242" marR="0" indent="-413782" algn="l" defTabSz="1300459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2429805" marR="0" indent="-479116" algn="l" defTabSz="1300459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3080035" marR="0" indent="-479116" algn="l" defTabSz="1300459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3730265" marR="0" indent="-479116" algn="l" defTabSz="1300459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4380495" marR="0" indent="-479116" algn="l" defTabSz="1300459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5030725" marR="0" indent="-479116" algn="l" defTabSz="1300459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5680955" marR="0" indent="-479116" algn="l" defTabSz="1300459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all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5604" y="1351307"/>
            <a:ext cx="10973592" cy="256839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7011935" y="7935769"/>
            <a:ext cx="5551663" cy="116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/>
            <a:r>
              <a:rPr sz="3600" dirty="0">
                <a:solidFill>
                  <a:srgbClr val="283C55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RID2660 </a:t>
            </a:r>
            <a:r>
              <a:rPr sz="3600" dirty="0" err="1">
                <a:solidFill>
                  <a:srgbClr val="283C55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財団委員会</a:t>
            </a:r>
            <a:endParaRPr sz="3600" dirty="0">
              <a:solidFill>
                <a:srgbClr val="283C55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>
              <a:defRPr sz="3300"/>
            </a:pPr>
            <a:r>
              <a:rPr dirty="0" err="1">
                <a:solidFill>
                  <a:srgbClr val="283C55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宮里</a:t>
            </a:r>
            <a:r>
              <a:rPr dirty="0">
                <a:solidFill>
                  <a:srgbClr val="283C55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dirty="0" err="1">
                <a:solidFill>
                  <a:srgbClr val="283C55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唯子</a:t>
            </a:r>
            <a:r>
              <a:rPr spc="-429" dirty="0" err="1">
                <a:solidFill>
                  <a:srgbClr val="283C55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（茨木西RC</a:t>
            </a:r>
            <a:r>
              <a:rPr spc="-429" dirty="0">
                <a:solidFill>
                  <a:srgbClr val="283C55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）</a:t>
            </a:r>
          </a:p>
        </p:txBody>
      </p:sp>
      <p:sp>
        <p:nvSpPr>
          <p:cNvPr id="190" name="Shape 190"/>
          <p:cNvSpPr/>
          <p:nvPr/>
        </p:nvSpPr>
        <p:spPr>
          <a:xfrm>
            <a:off x="2435568" y="5586988"/>
            <a:ext cx="855137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6000" b="1">
                <a:solidFill>
                  <a:srgbClr val="005493"/>
                </a:solidFill>
              </a:defRPr>
            </a:lvl1pPr>
          </a:lstStyle>
          <a:p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ロータリー財団100周年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630" y="402442"/>
            <a:ext cx="2315414" cy="2337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502" y="3021467"/>
            <a:ext cx="11407796" cy="633762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4896860" y="1612138"/>
            <a:ext cx="4476520" cy="865015"/>
          </a:xfrm>
          <a:prstGeom prst="roundRect">
            <a:avLst>
              <a:gd name="adj" fmla="val 22023"/>
            </a:avLst>
          </a:prstGeom>
          <a:solidFill>
            <a:srgbClr val="FFFFFF"/>
          </a:solidFill>
          <a:ln w="15875">
            <a:solidFill>
              <a:schemeClr val="accent1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600"/>
            </a:lvl1pPr>
          </a:lstStyle>
          <a:p>
            <a:r>
              <a:rPr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世界の平和フェロー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630" y="402442"/>
            <a:ext cx="2315414" cy="2337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0035" y="2455254"/>
            <a:ext cx="7335191" cy="518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18741" y="3849257"/>
            <a:ext cx="2388998" cy="376771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5899371" y="1138774"/>
            <a:ext cx="4476520" cy="865015"/>
          </a:xfrm>
          <a:prstGeom prst="roundRect">
            <a:avLst>
              <a:gd name="adj" fmla="val 22023"/>
            </a:avLst>
          </a:prstGeom>
          <a:solidFill>
            <a:srgbClr val="FFFFFF"/>
          </a:solidFill>
          <a:ln w="15875">
            <a:solidFill>
              <a:schemeClr val="accent1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600"/>
            </a:lvl1pPr>
          </a:lstStyle>
          <a:p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平和フェローの進路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867080" y="789439"/>
            <a:ext cx="11418553" cy="745004"/>
          </a:xfrm>
          <a:prstGeom prst="roundRect">
            <a:avLst>
              <a:gd name="adj" fmla="val 25570"/>
            </a:avLst>
          </a:pr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t>財団の資金モデル</a:t>
            </a:r>
          </a:p>
        </p:txBody>
      </p:sp>
      <p:pic>
        <p:nvPicPr>
          <p:cNvPr id="28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7788" y="1847278"/>
            <a:ext cx="11541772" cy="527014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6620978" y="6745589"/>
            <a:ext cx="5285583" cy="1716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899" y="0"/>
                </a:moveTo>
                <a:lnTo>
                  <a:pt x="12380" y="12758"/>
                </a:lnTo>
                <a:lnTo>
                  <a:pt x="259" y="12758"/>
                </a:lnTo>
                <a:cubicBezTo>
                  <a:pt x="116" y="12758"/>
                  <a:pt x="0" y="13116"/>
                  <a:pt x="0" y="13557"/>
                </a:cubicBezTo>
                <a:lnTo>
                  <a:pt x="0" y="20801"/>
                </a:lnTo>
                <a:cubicBezTo>
                  <a:pt x="0" y="21242"/>
                  <a:pt x="116" y="21600"/>
                  <a:pt x="259" y="21600"/>
                </a:cubicBezTo>
                <a:lnTo>
                  <a:pt x="21341" y="21600"/>
                </a:lnTo>
                <a:cubicBezTo>
                  <a:pt x="21484" y="21600"/>
                  <a:pt x="21600" y="21242"/>
                  <a:pt x="21600" y="20801"/>
                </a:cubicBezTo>
                <a:lnTo>
                  <a:pt x="21600" y="13557"/>
                </a:lnTo>
                <a:cubicBezTo>
                  <a:pt x="21600" y="13116"/>
                  <a:pt x="21484" y="12758"/>
                  <a:pt x="21341" y="12758"/>
                </a:cubicBezTo>
                <a:lnTo>
                  <a:pt x="13418" y="12758"/>
                </a:lnTo>
                <a:lnTo>
                  <a:pt x="12899" y="0"/>
                </a:lnTo>
                <a:close/>
              </a:path>
            </a:pathLst>
          </a:custGeom>
          <a:solidFill>
            <a:srgbClr val="FFFFFF"/>
          </a:solidFill>
          <a:ln w="15875">
            <a:solidFill>
              <a:schemeClr val="accent1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000"/>
            </a:lvl1pPr>
          </a:lstStyle>
          <a:p>
            <a:endParaRPr lang="en-US" dirty="0"/>
          </a:p>
          <a:p>
            <a:endParaRPr lang="en-US" dirty="0"/>
          </a:p>
          <a:p>
            <a:r>
              <a:rPr dirty="0"/>
              <a:t>必要に応じて5%が運営費に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6036478" y="1749446"/>
            <a:ext cx="4267201" cy="736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1" y="0"/>
                </a:moveTo>
                <a:cubicBezTo>
                  <a:pt x="144" y="0"/>
                  <a:pt x="0" y="834"/>
                  <a:pt x="0" y="1863"/>
                </a:cubicBezTo>
                <a:lnTo>
                  <a:pt x="0" y="19737"/>
                </a:lnTo>
                <a:cubicBezTo>
                  <a:pt x="0" y="20766"/>
                  <a:pt x="144" y="21600"/>
                  <a:pt x="321" y="21600"/>
                </a:cubicBezTo>
                <a:lnTo>
                  <a:pt x="18695" y="21600"/>
                </a:lnTo>
                <a:cubicBezTo>
                  <a:pt x="18873" y="21600"/>
                  <a:pt x="19017" y="20766"/>
                  <a:pt x="19017" y="19737"/>
                </a:cubicBezTo>
                <a:lnTo>
                  <a:pt x="19017" y="16570"/>
                </a:lnTo>
                <a:lnTo>
                  <a:pt x="21600" y="11854"/>
                </a:lnTo>
                <a:lnTo>
                  <a:pt x="19017" y="7126"/>
                </a:lnTo>
                <a:lnTo>
                  <a:pt x="19017" y="1863"/>
                </a:lnTo>
                <a:cubicBezTo>
                  <a:pt x="19017" y="834"/>
                  <a:pt x="18873" y="0"/>
                  <a:pt x="18695" y="0"/>
                </a:cubicBezTo>
                <a:lnTo>
                  <a:pt x="321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941100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pPr>
              <a:defRPr sz="4000" b="1">
                <a:solidFill>
                  <a:srgbClr val="005493"/>
                </a:solidFill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8289336" y="3569574"/>
            <a:ext cx="3207545" cy="2051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4" y="0"/>
                </a:moveTo>
                <a:cubicBezTo>
                  <a:pt x="113" y="0"/>
                  <a:pt x="0" y="177"/>
                  <a:pt x="0" y="397"/>
                </a:cubicBezTo>
                <a:cubicBezTo>
                  <a:pt x="0" y="617"/>
                  <a:pt x="113" y="798"/>
                  <a:pt x="254" y="798"/>
                </a:cubicBezTo>
                <a:lnTo>
                  <a:pt x="15648" y="798"/>
                </a:lnTo>
                <a:lnTo>
                  <a:pt x="16503" y="21600"/>
                </a:lnTo>
                <a:lnTo>
                  <a:pt x="17359" y="798"/>
                </a:lnTo>
                <a:lnTo>
                  <a:pt x="21346" y="798"/>
                </a:lnTo>
                <a:cubicBezTo>
                  <a:pt x="21487" y="798"/>
                  <a:pt x="21600" y="617"/>
                  <a:pt x="21600" y="397"/>
                </a:cubicBezTo>
                <a:cubicBezTo>
                  <a:pt x="21600" y="177"/>
                  <a:pt x="21487" y="0"/>
                  <a:pt x="21346" y="0"/>
                </a:cubicBez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8F00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pPr>
              <a:defRPr sz="4000" b="1">
                <a:solidFill>
                  <a:srgbClr val="005493"/>
                </a:solidFill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1854877" y="3320665"/>
            <a:ext cx="4046539" cy="116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9" y="0"/>
                </a:moveTo>
                <a:cubicBezTo>
                  <a:pt x="152" y="0"/>
                  <a:pt x="0" y="528"/>
                  <a:pt x="0" y="1180"/>
                </a:cubicBezTo>
                <a:lnTo>
                  <a:pt x="0" y="4445"/>
                </a:lnTo>
                <a:cubicBezTo>
                  <a:pt x="0" y="5097"/>
                  <a:pt x="152" y="5625"/>
                  <a:pt x="339" y="5625"/>
                </a:cubicBezTo>
                <a:lnTo>
                  <a:pt x="16639" y="5625"/>
                </a:lnTo>
                <a:lnTo>
                  <a:pt x="18030" y="21600"/>
                </a:lnTo>
                <a:lnTo>
                  <a:pt x="19424" y="5625"/>
                </a:lnTo>
                <a:lnTo>
                  <a:pt x="21261" y="5625"/>
                </a:lnTo>
                <a:cubicBezTo>
                  <a:pt x="21448" y="5625"/>
                  <a:pt x="21600" y="5097"/>
                  <a:pt x="21600" y="4445"/>
                </a:cubicBezTo>
                <a:lnTo>
                  <a:pt x="21600" y="1180"/>
                </a:lnTo>
                <a:cubicBezTo>
                  <a:pt x="21600" y="528"/>
                  <a:pt x="21448" y="0"/>
                  <a:pt x="21261" y="0"/>
                </a:cubicBezTo>
                <a:lnTo>
                  <a:pt x="33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8F00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pPr>
              <a:defRPr sz="4000" b="1">
                <a:solidFill>
                  <a:srgbClr val="005493"/>
                </a:solidFill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4865196" y="1749446"/>
            <a:ext cx="3756819" cy="148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5" y="0"/>
                </a:moveTo>
                <a:cubicBezTo>
                  <a:pt x="163" y="0"/>
                  <a:pt x="0" y="412"/>
                  <a:pt x="0" y="921"/>
                </a:cubicBezTo>
                <a:lnTo>
                  <a:pt x="0" y="9755"/>
                </a:lnTo>
                <a:cubicBezTo>
                  <a:pt x="0" y="10264"/>
                  <a:pt x="163" y="10676"/>
                  <a:pt x="365" y="10676"/>
                </a:cubicBezTo>
                <a:lnTo>
                  <a:pt x="16781" y="10676"/>
                </a:lnTo>
                <a:lnTo>
                  <a:pt x="18113" y="21600"/>
                </a:lnTo>
                <a:lnTo>
                  <a:pt x="19444" y="10676"/>
                </a:lnTo>
                <a:lnTo>
                  <a:pt x="21235" y="10676"/>
                </a:lnTo>
                <a:cubicBezTo>
                  <a:pt x="21437" y="10676"/>
                  <a:pt x="21600" y="10264"/>
                  <a:pt x="21600" y="9755"/>
                </a:cubicBezTo>
                <a:lnTo>
                  <a:pt x="21600" y="921"/>
                </a:lnTo>
                <a:cubicBezTo>
                  <a:pt x="21600" y="412"/>
                  <a:pt x="21437" y="0"/>
                  <a:pt x="21235" y="0"/>
                </a:cubicBezTo>
                <a:lnTo>
                  <a:pt x="365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941100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pPr>
              <a:defRPr sz="4000" b="1">
                <a:solidFill>
                  <a:srgbClr val="005493"/>
                </a:solidFill>
              </a:defRPr>
            </a:pPr>
            <a:endParaRPr/>
          </a:p>
        </p:txBody>
      </p:sp>
      <p:pic>
        <p:nvPicPr>
          <p:cNvPr id="293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1034329" y="367224"/>
            <a:ext cx="11418553" cy="745004"/>
          </a:xfrm>
          <a:prstGeom prst="roundRect">
            <a:avLst>
              <a:gd name="adj" fmla="val 25570"/>
            </a:avLst>
          </a:pr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財団のシェアシステム</a:t>
            </a:r>
          </a:p>
        </p:txBody>
      </p:sp>
      <p:sp>
        <p:nvSpPr>
          <p:cNvPr id="295" name="Shape 295"/>
          <p:cNvSpPr/>
          <p:nvPr/>
        </p:nvSpPr>
        <p:spPr>
          <a:xfrm>
            <a:off x="4140484" y="1431261"/>
            <a:ext cx="5710239" cy="1787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0" y="0"/>
                </a:moveTo>
                <a:cubicBezTo>
                  <a:pt x="108" y="0"/>
                  <a:pt x="0" y="344"/>
                  <a:pt x="0" y="767"/>
                </a:cubicBezTo>
                <a:lnTo>
                  <a:pt x="0" y="16282"/>
                </a:lnTo>
                <a:cubicBezTo>
                  <a:pt x="0" y="16705"/>
                  <a:pt x="108" y="17049"/>
                  <a:pt x="240" y="17049"/>
                </a:cubicBezTo>
                <a:lnTo>
                  <a:pt x="2000" y="17049"/>
                </a:lnTo>
                <a:lnTo>
                  <a:pt x="2482" y="21600"/>
                </a:lnTo>
                <a:lnTo>
                  <a:pt x="2962" y="17049"/>
                </a:lnTo>
                <a:lnTo>
                  <a:pt x="21360" y="17049"/>
                </a:lnTo>
                <a:cubicBezTo>
                  <a:pt x="21492" y="17049"/>
                  <a:pt x="21600" y="16705"/>
                  <a:pt x="21600" y="16282"/>
                </a:cubicBezTo>
                <a:lnTo>
                  <a:pt x="21600" y="767"/>
                </a:lnTo>
                <a:cubicBezTo>
                  <a:pt x="21600" y="344"/>
                  <a:pt x="21492" y="0"/>
                  <a:pt x="21360" y="0"/>
                </a:cubicBezTo>
                <a:lnTo>
                  <a:pt x="24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941100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algn="ctr">
              <a:defRPr sz="4000" b="1">
                <a:solidFill>
                  <a:srgbClr val="941100"/>
                </a:solidFill>
              </a:defRPr>
            </a:pPr>
            <a:r>
              <a:t>年次基金寄付</a:t>
            </a:r>
          </a:p>
          <a:p>
            <a:pPr algn="ctr">
              <a:defRPr sz="3000" b="1">
                <a:solidFill>
                  <a:srgbClr val="941100"/>
                </a:solidFill>
              </a:defRPr>
            </a:pPr>
            <a:r>
              <a:t>(3年前)＋恒久基金投資収益</a:t>
            </a:r>
          </a:p>
          <a:p>
            <a:pPr algn="ctr">
              <a:defRPr sz="4000" b="1">
                <a:solidFill>
                  <a:srgbClr val="941100"/>
                </a:solidFill>
              </a:defRPr>
            </a:pPr>
            <a:r>
              <a:t> </a:t>
            </a:r>
          </a:p>
        </p:txBody>
      </p:sp>
      <p:sp>
        <p:nvSpPr>
          <p:cNvPr id="296" name="Shape 296"/>
          <p:cNvSpPr/>
          <p:nvPr/>
        </p:nvSpPr>
        <p:spPr>
          <a:xfrm>
            <a:off x="626625" y="4444574"/>
            <a:ext cx="3756819" cy="1205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5" y="0"/>
                </a:moveTo>
                <a:cubicBezTo>
                  <a:pt x="163" y="0"/>
                  <a:pt x="0" y="509"/>
                  <a:pt x="0" y="1138"/>
                </a:cubicBezTo>
                <a:lnTo>
                  <a:pt x="0" y="12051"/>
                </a:lnTo>
                <a:cubicBezTo>
                  <a:pt x="0" y="12680"/>
                  <a:pt x="163" y="13189"/>
                  <a:pt x="365" y="13189"/>
                </a:cubicBezTo>
                <a:lnTo>
                  <a:pt x="10398" y="13189"/>
                </a:lnTo>
                <a:lnTo>
                  <a:pt x="11131" y="21600"/>
                </a:lnTo>
                <a:lnTo>
                  <a:pt x="11861" y="13189"/>
                </a:lnTo>
                <a:lnTo>
                  <a:pt x="21235" y="13189"/>
                </a:lnTo>
                <a:cubicBezTo>
                  <a:pt x="21437" y="13189"/>
                  <a:pt x="21600" y="12680"/>
                  <a:pt x="21600" y="12051"/>
                </a:cubicBezTo>
                <a:lnTo>
                  <a:pt x="21600" y="1138"/>
                </a:lnTo>
                <a:cubicBezTo>
                  <a:pt x="21600" y="509"/>
                  <a:pt x="21437" y="0"/>
                  <a:pt x="21235" y="0"/>
                </a:cubicBezTo>
                <a:lnTo>
                  <a:pt x="36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5493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/>
          <a:lstStyle>
            <a:lvl1pPr algn="ctr">
              <a:defRPr sz="4000" b="1">
                <a:solidFill>
                  <a:srgbClr val="005493"/>
                </a:solidFill>
              </a:defRPr>
            </a:lvl1pPr>
          </a:lstStyle>
          <a:p>
            <a:r>
              <a:rPr dirty="0" err="1"/>
              <a:t>地区補助金</a:t>
            </a:r>
            <a:endParaRPr dirty="0"/>
          </a:p>
        </p:txBody>
      </p:sp>
      <p:sp>
        <p:nvSpPr>
          <p:cNvPr id="297" name="Shape 297"/>
          <p:cNvSpPr/>
          <p:nvPr/>
        </p:nvSpPr>
        <p:spPr>
          <a:xfrm>
            <a:off x="4545910" y="4444574"/>
            <a:ext cx="4395391" cy="1241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2" y="0"/>
                </a:moveTo>
                <a:cubicBezTo>
                  <a:pt x="140" y="0"/>
                  <a:pt x="0" y="495"/>
                  <a:pt x="0" y="1105"/>
                </a:cubicBezTo>
                <a:lnTo>
                  <a:pt x="0" y="11708"/>
                </a:lnTo>
                <a:cubicBezTo>
                  <a:pt x="0" y="12319"/>
                  <a:pt x="140" y="12814"/>
                  <a:pt x="312" y="12814"/>
                </a:cubicBezTo>
                <a:lnTo>
                  <a:pt x="11922" y="12814"/>
                </a:lnTo>
                <a:lnTo>
                  <a:pt x="12547" y="21600"/>
                </a:lnTo>
                <a:lnTo>
                  <a:pt x="13171" y="12814"/>
                </a:lnTo>
                <a:lnTo>
                  <a:pt x="21288" y="12814"/>
                </a:lnTo>
                <a:cubicBezTo>
                  <a:pt x="21460" y="12814"/>
                  <a:pt x="21600" y="12319"/>
                  <a:pt x="21600" y="11708"/>
                </a:cubicBezTo>
                <a:lnTo>
                  <a:pt x="21600" y="1105"/>
                </a:lnTo>
                <a:cubicBezTo>
                  <a:pt x="21600" y="495"/>
                  <a:pt x="21460" y="0"/>
                  <a:pt x="21288" y="0"/>
                </a:cubicBezTo>
                <a:lnTo>
                  <a:pt x="31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5493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/>
          <a:lstStyle>
            <a:lvl1pPr>
              <a:defRPr sz="4000" b="1">
                <a:solidFill>
                  <a:srgbClr val="005493"/>
                </a:solidFill>
              </a:defRPr>
            </a:lvl1pPr>
          </a:lstStyle>
          <a:p>
            <a:r>
              <a:rPr dirty="0" err="1"/>
              <a:t>グローバル補助金</a:t>
            </a:r>
            <a:endParaRPr dirty="0"/>
          </a:p>
        </p:txBody>
      </p:sp>
      <p:pic>
        <p:nvPicPr>
          <p:cNvPr id="298" name="図 29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236" y="5623574"/>
            <a:ext cx="3525838" cy="1840142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</p:pic>
      <p:pic>
        <p:nvPicPr>
          <p:cNvPr id="299" name="図 298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0686" y="5691147"/>
            <a:ext cx="3525839" cy="1704996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</p:pic>
      <p:sp>
        <p:nvSpPr>
          <p:cNvPr id="300" name="Shape 300"/>
          <p:cNvSpPr/>
          <p:nvPr/>
        </p:nvSpPr>
        <p:spPr>
          <a:xfrm>
            <a:off x="1680451" y="3322715"/>
            <a:ext cx="4395391" cy="1121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2" y="0"/>
                </a:moveTo>
                <a:cubicBezTo>
                  <a:pt x="140" y="0"/>
                  <a:pt x="0" y="548"/>
                  <a:pt x="0" y="1223"/>
                </a:cubicBezTo>
                <a:lnTo>
                  <a:pt x="0" y="12960"/>
                </a:lnTo>
                <a:cubicBezTo>
                  <a:pt x="0" y="13636"/>
                  <a:pt x="140" y="14183"/>
                  <a:pt x="312" y="14183"/>
                </a:cubicBezTo>
                <a:lnTo>
                  <a:pt x="5081" y="14183"/>
                </a:lnTo>
                <a:lnTo>
                  <a:pt x="5705" y="21600"/>
                </a:lnTo>
                <a:lnTo>
                  <a:pt x="6329" y="14183"/>
                </a:lnTo>
                <a:lnTo>
                  <a:pt x="21288" y="14183"/>
                </a:lnTo>
                <a:cubicBezTo>
                  <a:pt x="21460" y="14183"/>
                  <a:pt x="21600" y="13636"/>
                  <a:pt x="21600" y="12960"/>
                </a:cubicBezTo>
                <a:lnTo>
                  <a:pt x="21600" y="1223"/>
                </a:lnTo>
                <a:cubicBezTo>
                  <a:pt x="21600" y="548"/>
                  <a:pt x="21460" y="0"/>
                  <a:pt x="21288" y="0"/>
                </a:cubicBezTo>
                <a:lnTo>
                  <a:pt x="31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8F00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/>
          <a:lstStyle>
            <a:lvl1pPr>
              <a:defRPr sz="4000" b="1">
                <a:solidFill>
                  <a:srgbClr val="4F8F00"/>
                </a:solidFill>
              </a:defRPr>
            </a:lvl1pPr>
          </a:lstStyle>
          <a:p>
            <a:r>
              <a:rPr dirty="0" err="1"/>
              <a:t>地区財団活動資金</a:t>
            </a:r>
            <a:endParaRPr dirty="0"/>
          </a:p>
        </p:txBody>
      </p:sp>
      <p:sp>
        <p:nvSpPr>
          <p:cNvPr id="301" name="Shape 301"/>
          <p:cNvSpPr/>
          <p:nvPr/>
        </p:nvSpPr>
        <p:spPr>
          <a:xfrm>
            <a:off x="7328596" y="3361445"/>
            <a:ext cx="4395392" cy="10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2" y="0"/>
                </a:moveTo>
                <a:cubicBezTo>
                  <a:pt x="140" y="0"/>
                  <a:pt x="0" y="585"/>
                  <a:pt x="0" y="1307"/>
                </a:cubicBezTo>
                <a:lnTo>
                  <a:pt x="0" y="13842"/>
                </a:lnTo>
                <a:cubicBezTo>
                  <a:pt x="0" y="14564"/>
                  <a:pt x="140" y="15149"/>
                  <a:pt x="312" y="15149"/>
                </a:cubicBezTo>
                <a:lnTo>
                  <a:pt x="1057" y="15149"/>
                </a:lnTo>
                <a:lnTo>
                  <a:pt x="1681" y="21600"/>
                </a:lnTo>
                <a:lnTo>
                  <a:pt x="2305" y="15149"/>
                </a:lnTo>
                <a:lnTo>
                  <a:pt x="21288" y="15149"/>
                </a:lnTo>
                <a:cubicBezTo>
                  <a:pt x="21460" y="15149"/>
                  <a:pt x="21600" y="14564"/>
                  <a:pt x="21600" y="13842"/>
                </a:cubicBezTo>
                <a:lnTo>
                  <a:pt x="21600" y="1307"/>
                </a:lnTo>
                <a:cubicBezTo>
                  <a:pt x="21600" y="585"/>
                  <a:pt x="21460" y="0"/>
                  <a:pt x="21288" y="0"/>
                </a:cubicBezTo>
                <a:lnTo>
                  <a:pt x="31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8F00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/>
          <a:lstStyle>
            <a:lvl1pPr>
              <a:defRPr sz="4000" b="1">
                <a:solidFill>
                  <a:srgbClr val="4F8F00"/>
                </a:solidFill>
              </a:defRPr>
            </a:lvl1pPr>
          </a:lstStyle>
          <a:p>
            <a:pPr algn="ctr"/>
            <a:r>
              <a:rPr dirty="0" err="1"/>
              <a:t>国際財団活動資金</a:t>
            </a:r>
            <a:endParaRPr dirty="0"/>
          </a:p>
        </p:txBody>
      </p:sp>
      <p:pic>
        <p:nvPicPr>
          <p:cNvPr id="302" name="図 30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97416" y="5623574"/>
            <a:ext cx="3525839" cy="1840142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</p:pic>
      <p:sp>
        <p:nvSpPr>
          <p:cNvPr id="303" name="Shape 303"/>
          <p:cNvSpPr/>
          <p:nvPr/>
        </p:nvSpPr>
        <p:spPr>
          <a:xfrm>
            <a:off x="10483129" y="1782009"/>
            <a:ext cx="1391888" cy="671077"/>
          </a:xfrm>
          <a:prstGeom prst="roundRect">
            <a:avLst>
              <a:gd name="adj" fmla="val 28387"/>
            </a:avLst>
          </a:prstGeom>
          <a:solidFill>
            <a:srgbClr val="FFFFFF"/>
          </a:solidFill>
          <a:ln w="63500" cap="rnd">
            <a:solidFill>
              <a:srgbClr val="008F00"/>
            </a:solidFill>
            <a:custDash>
              <a:ds d="100000" sp="200000"/>
            </a:custDash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2900" b="1">
                <a:solidFill>
                  <a:srgbClr val="4F8F00"/>
                </a:solidFill>
              </a:defRPr>
            </a:lvl1pPr>
          </a:lstStyle>
          <a:p>
            <a:r>
              <a:t>運営費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1" animBg="1" advAuto="0"/>
      <p:bldP spid="297" grpId="3" animBg="1" advAuto="0"/>
      <p:bldP spid="298" grpId="2" animBg="1" advAuto="0"/>
      <p:bldP spid="299" grpId="4" animBg="1" advAuto="0"/>
      <p:bldP spid="302" grpId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867080" y="789439"/>
            <a:ext cx="11418553" cy="745004"/>
          </a:xfrm>
          <a:prstGeom prst="roundRect">
            <a:avLst>
              <a:gd name="adj" fmla="val 25570"/>
            </a:avLst>
          </a:pr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財団寄付と目標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1390663" y="2320319"/>
            <a:ext cx="5365955" cy="1017134"/>
          </a:xfrm>
          <a:prstGeom prst="roundRect">
            <a:avLst>
              <a:gd name="adj" fmla="val 18729"/>
            </a:avLst>
          </a:prstGeom>
          <a:solidFill>
            <a:srgbClr val="FFFFFF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800" b="1"/>
            </a:lvl1pPr>
          </a:lstStyle>
          <a:p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年次基金寄付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1390663" y="6484791"/>
            <a:ext cx="5365955" cy="1017133"/>
          </a:xfrm>
          <a:prstGeom prst="roundRect">
            <a:avLst>
              <a:gd name="adj" fmla="val 18729"/>
            </a:avLst>
          </a:prstGeom>
          <a:solidFill>
            <a:srgbClr val="FFFFFF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800" b="1"/>
            </a:lvl1pPr>
          </a:lstStyle>
          <a:p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ポリオ・プラス寄付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1390663" y="4402555"/>
            <a:ext cx="5365955" cy="1017133"/>
          </a:xfrm>
          <a:prstGeom prst="roundRect">
            <a:avLst>
              <a:gd name="adj" fmla="val 18729"/>
            </a:avLst>
          </a:prstGeom>
          <a:solidFill>
            <a:srgbClr val="FFFFFF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800" b="1"/>
            </a:lvl1pPr>
          </a:lstStyle>
          <a:p>
            <a:r>
              <a:rPr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恒久基金寄付</a:t>
            </a:r>
          </a:p>
        </p:txBody>
      </p:sp>
      <p:sp>
        <p:nvSpPr>
          <p:cNvPr id="310" name="Shape 310"/>
          <p:cNvSpPr/>
          <p:nvPr/>
        </p:nvSpPr>
        <p:spPr>
          <a:xfrm>
            <a:off x="6887058" y="2400657"/>
            <a:ext cx="5135961" cy="856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0"/>
                </a:moveTo>
                <a:cubicBezTo>
                  <a:pt x="1945" y="0"/>
                  <a:pt x="1622" y="1598"/>
                  <a:pt x="1532" y="3753"/>
                </a:cubicBezTo>
                <a:lnTo>
                  <a:pt x="0" y="10990"/>
                </a:lnTo>
                <a:lnTo>
                  <a:pt x="1559" y="18347"/>
                </a:lnTo>
                <a:cubicBezTo>
                  <a:pt x="1675" y="20239"/>
                  <a:pt x="1976" y="21600"/>
                  <a:pt x="2332" y="21600"/>
                </a:cubicBezTo>
                <a:lnTo>
                  <a:pt x="20774" y="21600"/>
                </a:lnTo>
                <a:cubicBezTo>
                  <a:pt x="21230" y="21600"/>
                  <a:pt x="21600" y="19383"/>
                  <a:pt x="21600" y="16645"/>
                </a:cubicBezTo>
                <a:lnTo>
                  <a:pt x="21600" y="4955"/>
                </a:lnTo>
                <a:cubicBezTo>
                  <a:pt x="21600" y="2217"/>
                  <a:pt x="21230" y="0"/>
                  <a:pt x="20774" y="0"/>
                </a:cubicBezTo>
                <a:lnTo>
                  <a:pt x="2332" y="0"/>
                </a:lnTo>
                <a:close/>
              </a:path>
            </a:pathLst>
          </a:cu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4100" b="1">
                <a:solidFill>
                  <a:srgbClr val="FFFC79"/>
                </a:solidFill>
              </a:defRPr>
            </a:lvl1pPr>
          </a:lstStyle>
          <a:p>
            <a:r>
              <a:t>補助金の原資</a:t>
            </a:r>
          </a:p>
        </p:txBody>
      </p:sp>
      <p:sp>
        <p:nvSpPr>
          <p:cNvPr id="311" name="Shape 311"/>
          <p:cNvSpPr/>
          <p:nvPr/>
        </p:nvSpPr>
        <p:spPr>
          <a:xfrm>
            <a:off x="6891303" y="3553809"/>
            <a:ext cx="5128420" cy="2714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05" y="0"/>
                </a:moveTo>
                <a:cubicBezTo>
                  <a:pt x="2427" y="0"/>
                  <a:pt x="2039" y="732"/>
                  <a:pt x="2039" y="1636"/>
                </a:cubicBezTo>
                <a:lnTo>
                  <a:pt x="2039" y="7636"/>
                </a:lnTo>
                <a:lnTo>
                  <a:pt x="0" y="11852"/>
                </a:lnTo>
                <a:lnTo>
                  <a:pt x="2039" y="16067"/>
                </a:lnTo>
                <a:lnTo>
                  <a:pt x="2039" y="19964"/>
                </a:lnTo>
                <a:cubicBezTo>
                  <a:pt x="2039" y="20868"/>
                  <a:pt x="2427" y="21600"/>
                  <a:pt x="2905" y="21600"/>
                </a:cubicBezTo>
                <a:lnTo>
                  <a:pt x="20734" y="21600"/>
                </a:lnTo>
                <a:cubicBezTo>
                  <a:pt x="21213" y="21600"/>
                  <a:pt x="21600" y="20868"/>
                  <a:pt x="21600" y="19964"/>
                </a:cubicBezTo>
                <a:lnTo>
                  <a:pt x="21600" y="1636"/>
                </a:lnTo>
                <a:cubicBezTo>
                  <a:pt x="21600" y="732"/>
                  <a:pt x="21213" y="0"/>
                  <a:pt x="20734" y="0"/>
                </a:cubicBezTo>
                <a:lnTo>
                  <a:pt x="2905" y="0"/>
                </a:lnTo>
                <a:close/>
              </a:path>
            </a:pathLst>
          </a:cu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/>
          <a:lstStyle/>
          <a:p>
            <a:pPr>
              <a:defRPr sz="4000" b="1">
                <a:solidFill>
                  <a:srgbClr val="FFFC79"/>
                </a:solidFill>
              </a:defRPr>
            </a:pPr>
            <a:r>
              <a:rPr dirty="0"/>
              <a:t> </a:t>
            </a:r>
            <a:r>
              <a:rPr lang="ja-JP" altLang="en-US" dirty="0"/>
              <a:t>　</a:t>
            </a:r>
            <a:r>
              <a:rPr dirty="0" err="1"/>
              <a:t>恒久維持</a:t>
            </a:r>
            <a:endParaRPr dirty="0"/>
          </a:p>
          <a:p>
            <a:pPr>
              <a:defRPr sz="4000" b="1">
                <a:solidFill>
                  <a:srgbClr val="FFFC79"/>
                </a:solidFill>
              </a:defRPr>
            </a:pPr>
            <a:r>
              <a:rPr dirty="0"/>
              <a:t> </a:t>
            </a:r>
            <a:r>
              <a:rPr lang="ja-JP" altLang="en-US" dirty="0"/>
              <a:t>　</a:t>
            </a:r>
            <a:r>
              <a:rPr dirty="0" err="1"/>
              <a:t>収益は補助金と</a:t>
            </a:r>
            <a:endParaRPr dirty="0"/>
          </a:p>
          <a:p>
            <a:pPr algn="r">
              <a:defRPr sz="4000" b="1">
                <a:solidFill>
                  <a:srgbClr val="FFFC79"/>
                </a:solidFill>
              </a:defRPr>
            </a:pPr>
            <a:r>
              <a:rPr dirty="0" err="1"/>
              <a:t>プログラム</a:t>
            </a:r>
            <a:endParaRPr dirty="0"/>
          </a:p>
        </p:txBody>
      </p:sp>
      <p:sp>
        <p:nvSpPr>
          <p:cNvPr id="312" name="Shape 312"/>
          <p:cNvSpPr/>
          <p:nvPr/>
        </p:nvSpPr>
        <p:spPr>
          <a:xfrm>
            <a:off x="6887058" y="6677211"/>
            <a:ext cx="5135961" cy="856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0"/>
                </a:moveTo>
                <a:cubicBezTo>
                  <a:pt x="1945" y="0"/>
                  <a:pt x="1622" y="1598"/>
                  <a:pt x="1532" y="3753"/>
                </a:cubicBezTo>
                <a:lnTo>
                  <a:pt x="0" y="10990"/>
                </a:lnTo>
                <a:lnTo>
                  <a:pt x="1559" y="18347"/>
                </a:lnTo>
                <a:cubicBezTo>
                  <a:pt x="1675" y="20239"/>
                  <a:pt x="1976" y="21600"/>
                  <a:pt x="2332" y="21600"/>
                </a:cubicBezTo>
                <a:lnTo>
                  <a:pt x="20774" y="21600"/>
                </a:lnTo>
                <a:cubicBezTo>
                  <a:pt x="21230" y="21600"/>
                  <a:pt x="21600" y="19383"/>
                  <a:pt x="21600" y="16645"/>
                </a:cubicBezTo>
                <a:lnTo>
                  <a:pt x="21600" y="4955"/>
                </a:lnTo>
                <a:cubicBezTo>
                  <a:pt x="21600" y="2217"/>
                  <a:pt x="21230" y="0"/>
                  <a:pt x="20774" y="0"/>
                </a:cubicBezTo>
                <a:lnTo>
                  <a:pt x="2332" y="0"/>
                </a:lnTo>
                <a:close/>
              </a:path>
            </a:pathLst>
          </a:cu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4000" b="1">
                <a:solidFill>
                  <a:srgbClr val="FFFC79"/>
                </a:solidFill>
              </a:defRPr>
            </a:lvl1pPr>
          </a:lstStyle>
          <a:p>
            <a:r>
              <a:rPr dirty="0" err="1"/>
              <a:t>ポリオ撲滅活動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7793" y="1858394"/>
            <a:ext cx="10088482" cy="6036812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867080" y="789439"/>
            <a:ext cx="11418553" cy="745004"/>
          </a:xfrm>
          <a:prstGeom prst="roundRect">
            <a:avLst>
              <a:gd name="adj" fmla="val 25570"/>
            </a:avLst>
          </a:pr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algn="ctr">
              <a:defRPr sz="4000" b="1">
                <a:solidFill>
                  <a:srgbClr val="FFFFFF"/>
                </a:solidFill>
              </a:defRPr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財団寄付</a:t>
            </a:r>
            <a:r>
              <a:rPr sz="45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０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クラブ</a:t>
            </a:r>
          </a:p>
        </p:txBody>
      </p:sp>
      <p:pic>
        <p:nvPicPr>
          <p:cNvPr id="319" name="図 318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2687" y="4337199"/>
            <a:ext cx="3098694" cy="526058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</p:pic>
      <p:pic>
        <p:nvPicPr>
          <p:cNvPr id="320" name="図 31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42278" y="1728179"/>
            <a:ext cx="3098694" cy="526058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4184715" y="5733414"/>
            <a:ext cx="2956313" cy="1270001"/>
          </a:xfrm>
          <a:prstGeom prst="roundRect">
            <a:avLst>
              <a:gd name="adj" fmla="val 15000"/>
            </a:avLst>
          </a:prstGeom>
          <a:solidFill>
            <a:srgbClr val="941751"/>
          </a:solidFill>
          <a:ln>
            <a:solidFill>
              <a:srgbClr val="AC7C32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/>
          <a:lstStyle/>
          <a:p>
            <a:pPr algn="ctr">
              <a:defRPr sz="4400" b="1">
                <a:solidFill>
                  <a:srgbClr val="FFFFFF"/>
                </a:solidFill>
              </a:defRPr>
            </a:pPr>
            <a:r>
              <a:rPr sz="5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$60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/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会員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4212984" y="3504329"/>
            <a:ext cx="7125015" cy="1219201"/>
          </a:xfrm>
          <a:prstGeom prst="roundRect">
            <a:avLst>
              <a:gd name="adj" fmla="val 15625"/>
            </a:avLst>
          </a:prstGeom>
          <a:solidFill>
            <a:srgbClr val="941751"/>
          </a:solidFill>
          <a:ln>
            <a:solidFill>
              <a:srgbClr val="AC7C32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ベネファクター１名／クラブ</a:t>
            </a:r>
          </a:p>
        </p:txBody>
      </p:sp>
      <p:sp>
        <p:nvSpPr>
          <p:cNvPr id="324" name="Shape 324"/>
          <p:cNvSpPr/>
          <p:nvPr/>
        </p:nvSpPr>
        <p:spPr>
          <a:xfrm>
            <a:off x="4351801" y="1040169"/>
            <a:ext cx="3588728" cy="1270001"/>
          </a:xfrm>
          <a:prstGeom prst="roundRect">
            <a:avLst>
              <a:gd name="adj" fmla="val 15000"/>
            </a:avLst>
          </a:prstGeom>
          <a:solidFill>
            <a:srgbClr val="941751"/>
          </a:solidFill>
          <a:ln>
            <a:solidFill>
              <a:srgbClr val="AC7C32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t"/>
          <a:lstStyle/>
          <a:p>
            <a:pPr algn="ctr">
              <a:defRPr sz="4700" b="1">
                <a:solidFill>
                  <a:srgbClr val="FFFFFF"/>
                </a:solidFill>
              </a:defRPr>
            </a:pPr>
            <a:r>
              <a:rPr sz="5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$160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/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会員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325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2815" y="5138918"/>
            <a:ext cx="4740276" cy="3160184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1067359" y="1299249"/>
            <a:ext cx="333719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defRPr>
            </a:lvl1pPr>
          </a:lstStyle>
          <a:p>
            <a:pPr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r>
              <a:rPr sz="4000"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年次基金寄付  </a:t>
            </a:r>
          </a:p>
        </p:txBody>
      </p:sp>
      <p:sp>
        <p:nvSpPr>
          <p:cNvPr id="328" name="Shape 328"/>
          <p:cNvSpPr/>
          <p:nvPr/>
        </p:nvSpPr>
        <p:spPr>
          <a:xfrm>
            <a:off x="1067359" y="5963727"/>
            <a:ext cx="322469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defRPr>
            </a:lvl1pPr>
          </a:lstStyle>
          <a:p>
            <a:pPr>
              <a:defRPr sz="1800">
                <a:latin typeface="Tw Cen MT"/>
                <a:ea typeface="Tw Cen MT"/>
                <a:cs typeface="Tw Cen MT"/>
                <a:sym typeface="Tw Cen MT"/>
              </a:defRPr>
            </a:pPr>
            <a:r>
              <a:rPr sz="4000"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ポリオプラス </a:t>
            </a:r>
          </a:p>
        </p:txBody>
      </p:sp>
      <p:sp>
        <p:nvSpPr>
          <p:cNvPr id="329" name="Shape 329"/>
          <p:cNvSpPr/>
          <p:nvPr/>
        </p:nvSpPr>
        <p:spPr>
          <a:xfrm>
            <a:off x="909997" y="3763409"/>
            <a:ext cx="333719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sz="4000"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恒久基金寄付</a:t>
            </a:r>
            <a:r>
              <a:rPr sz="4000">
                <a:solidFill>
                  <a:srgbClr val="0B5484"/>
                </a:solidFill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  </a:t>
            </a:r>
          </a:p>
        </p:txBody>
      </p:sp>
      <p:pic>
        <p:nvPicPr>
          <p:cNvPr id="330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40529" y="853832"/>
            <a:ext cx="3929454" cy="2575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793124" y="559697"/>
            <a:ext cx="11418552" cy="745004"/>
          </a:xfrm>
          <a:prstGeom prst="roundRect">
            <a:avLst>
              <a:gd name="adj" fmla="val 25570"/>
            </a:avLst>
          </a:pr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クラブで財団100周年を祝う（例）</a:t>
            </a:r>
          </a:p>
        </p:txBody>
      </p:sp>
      <p:sp>
        <p:nvSpPr>
          <p:cNvPr id="337" name="Shape 337"/>
          <p:cNvSpPr/>
          <p:nvPr/>
        </p:nvSpPr>
        <p:spPr>
          <a:xfrm>
            <a:off x="339976" y="1668468"/>
            <a:ext cx="13004800" cy="5653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3500">
                <a:solidFill>
                  <a:srgbClr val="941751"/>
                </a:solidFill>
              </a:defRPr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☝︎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財団寄付目標を達成する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</a:p>
          <a:p>
            <a:pPr>
              <a:lnSpc>
                <a:spcPct val="150000"/>
              </a:lnSpc>
              <a:defRPr sz="3500">
                <a:solidFill>
                  <a:srgbClr val="941751"/>
                </a:solidFill>
              </a:defRPr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☝︎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財団補助金（</a:t>
            </a:r>
            <a:r>
              <a:rPr spc="-560"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グローバル）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利用して、人道奉仕の質を高める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</a:p>
          <a:p>
            <a:pPr>
              <a:lnSpc>
                <a:spcPct val="150000"/>
              </a:lnSpc>
              <a:defRPr sz="3500">
                <a:solidFill>
                  <a:srgbClr val="941751"/>
                </a:solidFill>
              </a:defRPr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☝︎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地域でポリオを広報する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</a:p>
          <a:p>
            <a:pPr>
              <a:lnSpc>
                <a:spcPct val="150000"/>
              </a:lnSpc>
              <a:defRPr sz="3500">
                <a:solidFill>
                  <a:srgbClr val="941751"/>
                </a:solidFill>
              </a:defRPr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☝︎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例会やフォーラムで財団の知識を学ぶ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</a:p>
          <a:p>
            <a:pPr>
              <a:lnSpc>
                <a:spcPct val="150000"/>
              </a:lnSpc>
              <a:defRPr sz="3500">
                <a:solidFill>
                  <a:srgbClr val="941751"/>
                </a:solidFill>
              </a:defRPr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☝︎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国際大会で財団の分科会に参加する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</a:p>
          <a:p>
            <a:pPr>
              <a:lnSpc>
                <a:spcPct val="150000"/>
              </a:lnSpc>
              <a:defRPr sz="3500">
                <a:solidFill>
                  <a:srgbClr val="941751"/>
                </a:solidFill>
              </a:defRPr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☝︎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グローバル奨学生や平和フェローを推薦する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</a:p>
          <a:p>
            <a:pPr>
              <a:lnSpc>
                <a:spcPct val="150000"/>
              </a:lnSpc>
              <a:defRPr sz="3500" b="1">
                <a:solidFill>
                  <a:srgbClr val="941751"/>
                </a:solidFill>
              </a:defRPr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☝︎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全クラブ参加型地区補助金プロジェクトに参加する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1764" y="2189023"/>
            <a:ext cx="5950213" cy="3627435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6307235" y="6533832"/>
            <a:ext cx="60939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/>
            </a:lvl1pPr>
          </a:lstStyle>
          <a:p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御清聴、有難うございました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1186" y="648991"/>
            <a:ext cx="5034898" cy="6818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3917" y="788054"/>
            <a:ext cx="9756541" cy="5488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56836" y="3432435"/>
            <a:ext cx="6544820" cy="4364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1106373" y="1109266"/>
            <a:ext cx="11851679" cy="1475598"/>
          </a:xfrm>
          <a:prstGeom prst="rect">
            <a:avLst/>
          </a:prstGeom>
        </p:spPr>
        <p:txBody>
          <a:bodyPr anchor="b"/>
          <a:lstStyle/>
          <a:p>
            <a:pPr algn="l">
              <a:lnSpc>
                <a:spcPts val="4000"/>
              </a:lnSpc>
              <a:defRPr sz="3800">
                <a:solidFill>
                  <a:srgbClr val="005493"/>
                </a:solidFill>
              </a:defRPr>
            </a:pPr>
            <a:r>
              <a:t>① </a:t>
            </a:r>
            <a:r>
              <a:rPr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ロータリー財団に対するロータリアンの知識、</a:t>
            </a:r>
          </a:p>
          <a:p>
            <a:pPr algn="l">
              <a:lnSpc>
                <a:spcPts val="4000"/>
              </a:lnSpc>
              <a:defRPr sz="3800">
                <a:solidFill>
                  <a:srgbClr val="005493"/>
                </a:solidFill>
              </a:defRPr>
            </a:pPr>
            <a:r>
              <a:rPr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    参加、寄付を向上</a:t>
            </a:r>
          </a:p>
        </p:txBody>
      </p:sp>
      <p:pic>
        <p:nvPicPr>
          <p:cNvPr id="20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825309" y="476154"/>
            <a:ext cx="11536610" cy="745004"/>
          </a:xfrm>
          <a:prstGeom prst="roundRect">
            <a:avLst>
              <a:gd name="adj" fmla="val 25570"/>
            </a:avLst>
          </a:pr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2016-17年度 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ロータリー財団の目標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1106373" y="2718119"/>
            <a:ext cx="11851679" cy="1475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defTabSz="1300459">
              <a:defRPr sz="3800" cap="all">
                <a:solidFill>
                  <a:srgbClr val="941100"/>
                </a:solidFill>
              </a:defRPr>
            </a:pPr>
            <a:r>
              <a:t>② </a:t>
            </a:r>
            <a:r>
              <a:rPr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永久にポリオを撲滅する</a:t>
            </a:r>
          </a:p>
        </p:txBody>
      </p:sp>
      <p:sp>
        <p:nvSpPr>
          <p:cNvPr id="209" name="Shape 209"/>
          <p:cNvSpPr/>
          <p:nvPr/>
        </p:nvSpPr>
        <p:spPr>
          <a:xfrm>
            <a:off x="1106373" y="4326972"/>
            <a:ext cx="11851679" cy="1475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>
              <a:lnSpc>
                <a:spcPts val="4000"/>
              </a:lnSpc>
              <a:defRPr sz="3800">
                <a:solidFill>
                  <a:srgbClr val="005493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③ </a:t>
            </a:r>
            <a:r>
              <a:rPr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財団の補助金と6つの重点分野を通じて、</a:t>
            </a:r>
          </a:p>
          <a:p>
            <a:pPr>
              <a:lnSpc>
                <a:spcPts val="4000"/>
              </a:lnSpc>
              <a:defRPr sz="3800">
                <a:solidFill>
                  <a:srgbClr val="005493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    ロータリーの人道的奉仕の質と影響を高める</a:t>
            </a:r>
          </a:p>
        </p:txBody>
      </p:sp>
      <p:sp>
        <p:nvSpPr>
          <p:cNvPr id="210" name="Shape 210"/>
          <p:cNvSpPr/>
          <p:nvPr/>
        </p:nvSpPr>
        <p:spPr>
          <a:xfrm>
            <a:off x="1052403" y="5682740"/>
            <a:ext cx="12320219" cy="2420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>
              <a:lnSpc>
                <a:spcPts val="4000"/>
              </a:lnSpc>
              <a:defRPr sz="3800">
                <a:solidFill>
                  <a:srgbClr val="9411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④</a:t>
            </a:r>
            <a:r>
              <a:rPr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「世界でよいこと」を続けてきた100年の歴史に</a:t>
            </a:r>
          </a:p>
          <a:p>
            <a:pPr>
              <a:lnSpc>
                <a:spcPts val="4000"/>
              </a:lnSpc>
              <a:defRPr sz="3800">
                <a:solidFill>
                  <a:srgbClr val="9411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     おける財団の功績、特にポリオプラスの成果に</a:t>
            </a:r>
          </a:p>
          <a:p>
            <a:pPr>
              <a:lnSpc>
                <a:spcPts val="4000"/>
              </a:lnSpc>
              <a:defRPr sz="3800">
                <a:solidFill>
                  <a:srgbClr val="9411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latin typeface="HGP創英角ﾎﾟｯﾌﾟ体"/>
                <a:ea typeface="HGP創英角ﾎﾟｯﾌﾟ体"/>
                <a:cs typeface="HGP創英角ﾎﾟｯﾌﾟ体"/>
                <a:sym typeface="HGP創英角ﾎﾟｯﾌﾟ体"/>
              </a:rPr>
              <a:t>     対するイメージと認識を高める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13" name="imag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2371" y="1994717"/>
            <a:ext cx="3401850" cy="256819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867080" y="725714"/>
            <a:ext cx="11416251" cy="808729"/>
          </a:xfrm>
          <a:prstGeom prst="roundRect">
            <a:avLst>
              <a:gd name="adj" fmla="val 25570"/>
            </a:avLst>
          </a:pr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財団のプログラム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15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0504" y="4100321"/>
            <a:ext cx="3654732" cy="265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41519" y="6292196"/>
            <a:ext cx="3041812" cy="3071062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4486203" y="2303825"/>
            <a:ext cx="4027091" cy="103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35" y="0"/>
                </a:moveTo>
                <a:cubicBezTo>
                  <a:pt x="2047" y="0"/>
                  <a:pt x="1895" y="593"/>
                  <a:pt x="1895" y="1325"/>
                </a:cubicBezTo>
                <a:lnTo>
                  <a:pt x="1895" y="8241"/>
                </a:lnTo>
                <a:lnTo>
                  <a:pt x="0" y="10883"/>
                </a:lnTo>
                <a:lnTo>
                  <a:pt x="1895" y="13533"/>
                </a:lnTo>
                <a:lnTo>
                  <a:pt x="1895" y="20275"/>
                </a:lnTo>
                <a:cubicBezTo>
                  <a:pt x="1895" y="21007"/>
                  <a:pt x="2047" y="21600"/>
                  <a:pt x="2235" y="21600"/>
                </a:cubicBezTo>
                <a:lnTo>
                  <a:pt x="21259" y="21600"/>
                </a:lnTo>
                <a:cubicBezTo>
                  <a:pt x="21448" y="21600"/>
                  <a:pt x="21600" y="21007"/>
                  <a:pt x="21600" y="20275"/>
                </a:cubicBezTo>
                <a:lnTo>
                  <a:pt x="21600" y="1325"/>
                </a:lnTo>
                <a:cubicBezTo>
                  <a:pt x="21600" y="593"/>
                  <a:pt x="21448" y="0"/>
                  <a:pt x="21259" y="0"/>
                </a:cubicBezTo>
                <a:lnTo>
                  <a:pt x="2235" y="0"/>
                </a:lnTo>
                <a:close/>
              </a:path>
            </a:pathLst>
          </a:custGeom>
          <a:solidFill>
            <a:srgbClr val="FFFFFF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800"/>
            </a:lvl1pPr>
          </a:lstStyle>
          <a:p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ポリオ・プラス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8746253" y="4496665"/>
            <a:ext cx="4027092" cy="103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35" y="0"/>
                </a:moveTo>
                <a:cubicBezTo>
                  <a:pt x="2047" y="0"/>
                  <a:pt x="1895" y="593"/>
                  <a:pt x="1895" y="1325"/>
                </a:cubicBezTo>
                <a:lnTo>
                  <a:pt x="1895" y="8241"/>
                </a:lnTo>
                <a:lnTo>
                  <a:pt x="0" y="10883"/>
                </a:lnTo>
                <a:lnTo>
                  <a:pt x="1895" y="13533"/>
                </a:lnTo>
                <a:lnTo>
                  <a:pt x="1895" y="20275"/>
                </a:lnTo>
                <a:cubicBezTo>
                  <a:pt x="1895" y="21007"/>
                  <a:pt x="2047" y="21600"/>
                  <a:pt x="2235" y="21600"/>
                </a:cubicBezTo>
                <a:lnTo>
                  <a:pt x="21259" y="21600"/>
                </a:lnTo>
                <a:cubicBezTo>
                  <a:pt x="21448" y="21600"/>
                  <a:pt x="21600" y="21007"/>
                  <a:pt x="21600" y="20275"/>
                </a:cubicBezTo>
                <a:lnTo>
                  <a:pt x="21600" y="1325"/>
                </a:lnTo>
                <a:cubicBezTo>
                  <a:pt x="21600" y="593"/>
                  <a:pt x="21448" y="0"/>
                  <a:pt x="21259" y="0"/>
                </a:cubicBezTo>
                <a:lnTo>
                  <a:pt x="2235" y="0"/>
                </a:lnTo>
                <a:close/>
              </a:path>
            </a:pathLst>
          </a:custGeom>
          <a:solidFill>
            <a:srgbClr val="FFFFFF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800"/>
            </a:lvl1pPr>
          </a:lstStyle>
          <a:p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６重点分野</a:t>
            </a:r>
          </a:p>
        </p:txBody>
      </p:sp>
      <p:sp>
        <p:nvSpPr>
          <p:cNvPr id="219" name="Shape 219"/>
          <p:cNvSpPr/>
          <p:nvPr/>
        </p:nvSpPr>
        <p:spPr>
          <a:xfrm>
            <a:off x="1496007" y="7819170"/>
            <a:ext cx="7693423" cy="103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" y="0"/>
                </a:moveTo>
                <a:cubicBezTo>
                  <a:pt x="80" y="0"/>
                  <a:pt x="0" y="593"/>
                  <a:pt x="0" y="1325"/>
                </a:cubicBezTo>
                <a:lnTo>
                  <a:pt x="0" y="20275"/>
                </a:lnTo>
                <a:cubicBezTo>
                  <a:pt x="0" y="21007"/>
                  <a:pt x="80" y="21600"/>
                  <a:pt x="178" y="21600"/>
                </a:cubicBezTo>
                <a:lnTo>
                  <a:pt x="20465" y="21600"/>
                </a:lnTo>
                <a:cubicBezTo>
                  <a:pt x="20563" y="21600"/>
                  <a:pt x="20643" y="21007"/>
                  <a:pt x="20643" y="20275"/>
                </a:cubicBezTo>
                <a:lnTo>
                  <a:pt x="20643" y="13351"/>
                </a:lnTo>
                <a:lnTo>
                  <a:pt x="21600" y="10701"/>
                </a:lnTo>
                <a:lnTo>
                  <a:pt x="20643" y="8050"/>
                </a:lnTo>
                <a:lnTo>
                  <a:pt x="20643" y="1325"/>
                </a:lnTo>
                <a:cubicBezTo>
                  <a:pt x="20643" y="593"/>
                  <a:pt x="20563" y="0"/>
                  <a:pt x="20465" y="0"/>
                </a:cubicBez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800"/>
            </a:lvl1pPr>
          </a:lstStyle>
          <a:p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ロータリー平和フェローシップ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543" y="386522"/>
            <a:ext cx="1984610" cy="1498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29557" y="1921588"/>
            <a:ext cx="10398206" cy="5910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図 22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57182" y="3272031"/>
            <a:ext cx="6734156" cy="90257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</p:pic>
      <p:sp>
        <p:nvSpPr>
          <p:cNvPr id="227" name="Shape 227"/>
          <p:cNvSpPr/>
          <p:nvPr/>
        </p:nvSpPr>
        <p:spPr>
          <a:xfrm>
            <a:off x="6966858" y="7832012"/>
            <a:ext cx="5360906" cy="1471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32" y="18126"/>
                </a:lnTo>
                <a:lnTo>
                  <a:pt x="832" y="20437"/>
                </a:lnTo>
                <a:cubicBezTo>
                  <a:pt x="832" y="21079"/>
                  <a:pt x="962" y="21600"/>
                  <a:pt x="1121" y="21600"/>
                </a:cubicBezTo>
                <a:lnTo>
                  <a:pt x="21311" y="21600"/>
                </a:lnTo>
                <a:cubicBezTo>
                  <a:pt x="21470" y="21600"/>
                  <a:pt x="21600" y="21079"/>
                  <a:pt x="21600" y="20437"/>
                </a:cubicBezTo>
                <a:lnTo>
                  <a:pt x="21600" y="11665"/>
                </a:lnTo>
                <a:cubicBezTo>
                  <a:pt x="21600" y="11023"/>
                  <a:pt x="21470" y="10502"/>
                  <a:pt x="21311" y="10502"/>
                </a:cubicBezTo>
                <a:lnTo>
                  <a:pt x="1620" y="10502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  <a:ln w="25400">
            <a:solidFill>
              <a:srgbClr val="FF2600"/>
            </a:solidFill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3000" b="1">
                <a:solidFill>
                  <a:srgbClr val="FFFFFF"/>
                </a:solidFill>
              </a:defRPr>
            </a:lvl1pPr>
          </a:lstStyle>
          <a:p>
            <a:endParaRPr lang="en-US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1985年：125カ国 35万人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5321653" y="5898500"/>
            <a:ext cx="6527730" cy="1461424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5009494" y="4125243"/>
            <a:ext cx="7381454" cy="1461424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6487547" y="2495397"/>
            <a:ext cx="4195941" cy="1461424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182096" y="5929769"/>
            <a:ext cx="4916457" cy="1461424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182096" y="4213336"/>
            <a:ext cx="3954216" cy="1461424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182096" y="2495397"/>
            <a:ext cx="6074469" cy="1461424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37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288" y="345227"/>
            <a:ext cx="2315414" cy="167981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572904" y="2703355"/>
            <a:ext cx="6934909" cy="1151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3500" b="1">
                <a:solidFill>
                  <a:srgbClr val="011993"/>
                </a:solidFill>
              </a:defRPr>
            </a:lvl1pPr>
          </a:lstStyle>
          <a:p>
            <a:r>
              <a:rPr dirty="0"/>
              <a:t>　　　</a:t>
            </a:r>
            <a:r>
              <a:rPr dirty="0" err="1"/>
              <a:t>平和と紛争予防／解決</a:t>
            </a:r>
            <a:endParaRPr dirty="0"/>
          </a:p>
        </p:txBody>
      </p:sp>
      <p:sp>
        <p:nvSpPr>
          <p:cNvPr id="240" name="Shape 240"/>
          <p:cNvSpPr/>
          <p:nvPr/>
        </p:nvSpPr>
        <p:spPr>
          <a:xfrm>
            <a:off x="6036171" y="6184779"/>
            <a:ext cx="5829356" cy="92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3500" b="1">
                <a:solidFill>
                  <a:srgbClr val="929000"/>
                </a:solidFill>
              </a:defRPr>
            </a:lvl1pPr>
          </a:lstStyle>
          <a:p>
            <a:r>
              <a:rPr dirty="0"/>
              <a:t>　　</a:t>
            </a:r>
            <a:r>
              <a:rPr dirty="0" err="1"/>
              <a:t>経済と地域社会の発展</a:t>
            </a:r>
            <a:endParaRPr dirty="0"/>
          </a:p>
        </p:txBody>
      </p:sp>
      <p:sp>
        <p:nvSpPr>
          <p:cNvPr id="241" name="Shape 241"/>
          <p:cNvSpPr/>
          <p:nvPr/>
        </p:nvSpPr>
        <p:spPr>
          <a:xfrm>
            <a:off x="5904166" y="4462682"/>
            <a:ext cx="6527730" cy="929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3500" b="1">
                <a:solidFill>
                  <a:srgbClr val="FF9300"/>
                </a:solidFill>
              </a:defRPr>
            </a:lvl1pPr>
          </a:lstStyle>
          <a:p>
            <a:r>
              <a:rPr dirty="0"/>
              <a:t>　　</a:t>
            </a:r>
            <a:r>
              <a:rPr dirty="0" err="1"/>
              <a:t>基本的教育と識字率の向上</a:t>
            </a:r>
            <a:endParaRPr dirty="0"/>
          </a:p>
        </p:txBody>
      </p:sp>
      <p:sp>
        <p:nvSpPr>
          <p:cNvPr id="242" name="Shape 242"/>
          <p:cNvSpPr/>
          <p:nvPr/>
        </p:nvSpPr>
        <p:spPr>
          <a:xfrm>
            <a:off x="7357178" y="2703355"/>
            <a:ext cx="4769572" cy="92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3500" b="1">
                <a:solidFill>
                  <a:srgbClr val="FF2600"/>
                </a:solidFill>
              </a:defRPr>
            </a:lvl1pPr>
          </a:lstStyle>
          <a:p>
            <a:r>
              <a:rPr dirty="0"/>
              <a:t>　　</a:t>
            </a:r>
            <a:r>
              <a:rPr dirty="0" err="1"/>
              <a:t>母子の健康</a:t>
            </a:r>
            <a:endParaRPr dirty="0"/>
          </a:p>
        </p:txBody>
      </p:sp>
      <p:sp>
        <p:nvSpPr>
          <p:cNvPr id="243" name="Shape 243"/>
          <p:cNvSpPr/>
          <p:nvPr/>
        </p:nvSpPr>
        <p:spPr>
          <a:xfrm>
            <a:off x="1051727" y="6184779"/>
            <a:ext cx="4769572" cy="92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3500" b="1">
                <a:solidFill>
                  <a:srgbClr val="008F00"/>
                </a:solidFill>
              </a:defRPr>
            </a:lvl1pPr>
          </a:lstStyle>
          <a:p>
            <a:r>
              <a:rPr dirty="0"/>
              <a:t>　　</a:t>
            </a:r>
            <a:r>
              <a:rPr dirty="0" err="1"/>
              <a:t>疾病予防と治療</a:t>
            </a:r>
            <a:endParaRPr dirty="0"/>
          </a:p>
        </p:txBody>
      </p:sp>
      <p:sp>
        <p:nvSpPr>
          <p:cNvPr id="244" name="Shape 244"/>
          <p:cNvSpPr/>
          <p:nvPr/>
        </p:nvSpPr>
        <p:spPr>
          <a:xfrm>
            <a:off x="691310" y="4411822"/>
            <a:ext cx="3731979" cy="92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3500" b="1">
                <a:solidFill>
                  <a:srgbClr val="0433FF"/>
                </a:solidFill>
              </a:defRPr>
            </a:lvl1pPr>
          </a:lstStyle>
          <a:p>
            <a:r>
              <a:rPr dirty="0"/>
              <a:t>　　　</a:t>
            </a:r>
            <a:r>
              <a:rPr dirty="0" err="1"/>
              <a:t>水と衛生</a:t>
            </a:r>
            <a:endParaRPr dirty="0"/>
          </a:p>
        </p:txBody>
      </p:sp>
      <p:pic>
        <p:nvPicPr>
          <p:cNvPr id="245" name="Pea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87" y="2613715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Water-blu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5487" y="430904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5487" y="6004380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Mother&amp;ki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6875" y="2514365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Literacy-orange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70193" y="4241800"/>
            <a:ext cx="1270001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Economic-yellow2.png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5520821" y="6014757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4264140" y="902025"/>
            <a:ext cx="5476757" cy="865016"/>
          </a:xfrm>
          <a:prstGeom prst="roundRect">
            <a:avLst>
              <a:gd name="adj" fmla="val 22023"/>
            </a:avLst>
          </a:prstGeom>
          <a:solidFill>
            <a:srgbClr val="FFFFFF"/>
          </a:solidFill>
          <a:ln w="15875">
            <a:solidFill>
              <a:schemeClr val="accent1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600"/>
            </a:lvl1pPr>
          </a:lstStyle>
          <a:p>
            <a:r>
              <a:rPr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６重点分野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6285112" y="2710754"/>
            <a:ext cx="6183596" cy="4909345"/>
          </a:xfrm>
          <a:prstGeom prst="roundRect">
            <a:avLst>
              <a:gd name="adj" fmla="val 3880"/>
            </a:avLst>
          </a:prstGeom>
          <a:solidFill>
            <a:srgbClr val="005493"/>
          </a:solidFill>
          <a:ln w="15875">
            <a:solidFill>
              <a:schemeClr val="accent1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005493"/>
                </a:solidFill>
              </a:defRPr>
            </a:pPr>
            <a:endParaRPr/>
          </a:p>
        </p:txBody>
      </p:sp>
      <p:pic>
        <p:nvPicPr>
          <p:cNvPr id="254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288" y="345227"/>
            <a:ext cx="2315414" cy="167981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812259" y="2635598"/>
            <a:ext cx="5480051" cy="4909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4" y="0"/>
                </a:moveTo>
                <a:cubicBezTo>
                  <a:pt x="346" y="0"/>
                  <a:pt x="0" y="387"/>
                  <a:pt x="0" y="864"/>
                </a:cubicBezTo>
                <a:lnTo>
                  <a:pt x="0" y="20736"/>
                </a:lnTo>
                <a:cubicBezTo>
                  <a:pt x="0" y="21213"/>
                  <a:pt x="346" y="21600"/>
                  <a:pt x="774" y="21600"/>
                </a:cubicBezTo>
                <a:lnTo>
                  <a:pt x="18058" y="21600"/>
                </a:lnTo>
                <a:cubicBezTo>
                  <a:pt x="18486" y="21600"/>
                  <a:pt x="18833" y="21213"/>
                  <a:pt x="18833" y="20736"/>
                </a:cubicBezTo>
                <a:lnTo>
                  <a:pt x="18833" y="13414"/>
                </a:lnTo>
                <a:lnTo>
                  <a:pt x="21600" y="11186"/>
                </a:lnTo>
                <a:lnTo>
                  <a:pt x="18833" y="8958"/>
                </a:lnTo>
                <a:lnTo>
                  <a:pt x="18833" y="864"/>
                </a:lnTo>
                <a:cubicBezTo>
                  <a:pt x="18833" y="387"/>
                  <a:pt x="18486" y="0"/>
                  <a:pt x="18058" y="0"/>
                </a:cubicBezTo>
                <a:lnTo>
                  <a:pt x="774" y="0"/>
                </a:lnTo>
                <a:close/>
              </a:path>
            </a:pathLst>
          </a:custGeom>
          <a:solidFill>
            <a:srgbClr val="005493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>
              <a:defRPr sz="4600" b="1">
                <a:solidFill>
                  <a:srgbClr val="FFFC79"/>
                </a:solidFill>
              </a:defRPr>
            </a:pP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グローバル補助金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>
              <a:defRPr sz="4000" b="1">
                <a:solidFill>
                  <a:srgbClr val="FFFFFF"/>
                </a:solidFill>
              </a:defRPr>
            </a:pP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>
              <a:defRPr sz="4000" b="1">
                <a:solidFill>
                  <a:srgbClr val="FFFFFF"/>
                </a:solidFill>
              </a:defRPr>
            </a:pP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>
              <a:defRPr sz="4000" b="1">
                <a:solidFill>
                  <a:srgbClr val="FFFFFF"/>
                </a:solidFill>
              </a:defRPr>
            </a:pP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地区補助金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6693933" y="3072203"/>
            <a:ext cx="5365955" cy="1017133"/>
          </a:xfrm>
          <a:prstGeom prst="roundRect">
            <a:avLst>
              <a:gd name="adj" fmla="val 18729"/>
            </a:avLst>
          </a:prstGeom>
          <a:solidFill>
            <a:srgbClr val="FFFFFF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800" b="1"/>
            </a:lvl1pPr>
          </a:lstStyle>
          <a:p>
            <a:r>
              <a:rPr dirty="0" err="1"/>
              <a:t>人道奉仕</a:t>
            </a:r>
            <a:endParaRPr dirty="0"/>
          </a:p>
        </p:txBody>
      </p:sp>
      <p:sp>
        <p:nvSpPr>
          <p:cNvPr id="258" name="Shape 258"/>
          <p:cNvSpPr/>
          <p:nvPr/>
        </p:nvSpPr>
        <p:spPr>
          <a:xfrm>
            <a:off x="6693933" y="4581703"/>
            <a:ext cx="5365955" cy="1017133"/>
          </a:xfrm>
          <a:prstGeom prst="roundRect">
            <a:avLst>
              <a:gd name="adj" fmla="val 18729"/>
            </a:avLst>
          </a:prstGeom>
          <a:solidFill>
            <a:srgbClr val="FFFFFF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800" b="1"/>
            </a:lvl1pPr>
          </a:lstStyle>
          <a:p>
            <a:r>
              <a:t>奨学金</a:t>
            </a:r>
          </a:p>
        </p:txBody>
      </p:sp>
      <p:sp>
        <p:nvSpPr>
          <p:cNvPr id="259" name="Shape 259"/>
          <p:cNvSpPr/>
          <p:nvPr/>
        </p:nvSpPr>
        <p:spPr>
          <a:xfrm>
            <a:off x="6693933" y="6020452"/>
            <a:ext cx="5365955" cy="1017133"/>
          </a:xfrm>
          <a:prstGeom prst="roundRect">
            <a:avLst>
              <a:gd name="adj" fmla="val 18729"/>
            </a:avLst>
          </a:prstGeom>
          <a:solidFill>
            <a:srgbClr val="FFFFFF"/>
          </a:solidFill>
          <a:ln w="15875">
            <a:solidFill>
              <a:srgbClr val="005493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800" b="1"/>
            </a:lvl1pPr>
          </a:lstStyle>
          <a:p>
            <a:r>
              <a:t>職業研修</a:t>
            </a:r>
          </a:p>
        </p:txBody>
      </p:sp>
      <p:sp>
        <p:nvSpPr>
          <p:cNvPr id="260" name="Shape 260"/>
          <p:cNvSpPr/>
          <p:nvPr/>
        </p:nvSpPr>
        <p:spPr>
          <a:xfrm>
            <a:off x="4264140" y="902025"/>
            <a:ext cx="5476757" cy="865016"/>
          </a:xfrm>
          <a:prstGeom prst="roundRect">
            <a:avLst>
              <a:gd name="adj" fmla="val 22023"/>
            </a:avLst>
          </a:prstGeom>
          <a:solidFill>
            <a:srgbClr val="FFFFFF"/>
          </a:solidFill>
          <a:ln w="15875">
            <a:solidFill>
              <a:schemeClr val="accent1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600"/>
            </a:lvl1pPr>
          </a:lstStyle>
          <a:p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人道奉仕の質を高める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767" y="7957736"/>
            <a:ext cx="5157665" cy="120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630" y="402442"/>
            <a:ext cx="2315414" cy="2337679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3288664" y="1800108"/>
            <a:ext cx="7754589" cy="865016"/>
          </a:xfrm>
          <a:prstGeom prst="roundRect">
            <a:avLst>
              <a:gd name="adj" fmla="val 22023"/>
            </a:avLst>
          </a:prstGeom>
          <a:solidFill>
            <a:srgbClr val="FFFFFF"/>
          </a:solidFill>
          <a:ln w="15875">
            <a:solidFill>
              <a:schemeClr val="accent1"/>
            </a:solidFill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3600"/>
            </a:lvl1pPr>
          </a:lstStyle>
          <a:p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ロータリー平和フェローシップ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2013945" y="3173562"/>
            <a:ext cx="9843718" cy="4117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360947" indent="-360947">
              <a:lnSpc>
                <a:spcPct val="150000"/>
              </a:lnSpc>
              <a:buSzPct val="100000"/>
              <a:buBlip>
                <a:blip r:embed="rId5"/>
              </a:buBlip>
              <a:defRPr sz="3600"/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平和活動に貢献する人材に奨学金を提供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360947" indent="-360947">
              <a:lnSpc>
                <a:spcPct val="150000"/>
              </a:lnSpc>
              <a:buSzPct val="100000"/>
              <a:buBlip>
                <a:blip r:embed="rId5"/>
              </a:buBlip>
              <a:defRPr sz="3600"/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修士課程プログラム・専門修了証プログラム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228600" indent="-228600">
              <a:lnSpc>
                <a:spcPct val="150000"/>
              </a:lnSpc>
              <a:buSzPct val="100000"/>
              <a:buBlip>
                <a:blip r:embed="rId5"/>
              </a:buBlip>
              <a:defRPr sz="3600"/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ロータリ平和センタ</a:t>
            </a: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ー（７大学）</a:t>
            </a:r>
          </a:p>
          <a:p>
            <a:pPr marL="228600" indent="-228600">
              <a:lnSpc>
                <a:spcPct val="150000"/>
              </a:lnSpc>
              <a:buSzPct val="100000"/>
              <a:buBlip>
                <a:blip r:embed="rId5"/>
              </a:buBlip>
              <a:defRPr sz="3600"/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世界競争性（Max.100名／年）</a:t>
            </a:r>
          </a:p>
          <a:p>
            <a:pPr marL="228600" indent="-228600">
              <a:lnSpc>
                <a:spcPct val="150000"/>
              </a:lnSpc>
              <a:buSzPct val="100000"/>
              <a:buBlip>
                <a:blip r:embed="rId5"/>
              </a:buBlip>
              <a:defRPr sz="3600"/>
            </a:pPr>
            <a:r>
              <a:rPr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要件：学業・職業・ボランティア</a:t>
            </a:r>
            <a:endParaRPr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beve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beve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184</Words>
  <Application>Microsoft Office PowerPoint</Application>
  <PresentationFormat>ユーザー設定</PresentationFormat>
  <Paragraphs>82</Paragraphs>
  <Slides>18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7" baseType="lpstr">
      <vt:lpstr>Helvetica Neue</vt:lpstr>
      <vt:lpstr>HGP創英角ﾎﾟｯﾌﾟ体</vt:lpstr>
      <vt:lpstr>HGS創英角ﾎﾟｯﾌﾟ体</vt:lpstr>
      <vt:lpstr>Arial</vt:lpstr>
      <vt:lpstr>Arial Narrow</vt:lpstr>
      <vt:lpstr>Calibri</vt:lpstr>
      <vt:lpstr>Times New Roman</vt:lpstr>
      <vt:lpstr>Tw Cen MT</vt:lpstr>
      <vt:lpstr>Default</vt:lpstr>
      <vt:lpstr>PowerPoint プレゼンテーション</vt:lpstr>
      <vt:lpstr>PowerPoint プレゼンテーション</vt:lpstr>
      <vt:lpstr>PowerPoint プレゼンテーション</vt:lpstr>
      <vt:lpstr>① ロータリー財団に対するロータリアンの知識、     参加、寄付を向上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miyasato</dc:creator>
  <cp:lastModifiedBy>miyasato</cp:lastModifiedBy>
  <cp:revision>4</cp:revision>
  <dcterms:modified xsi:type="dcterms:W3CDTF">2016-04-14T01:45:33Z</dcterms:modified>
</cp:coreProperties>
</file>