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avi"/>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3720" r:id="rId7"/>
  </p:sldMasterIdLst>
  <p:notesMasterIdLst>
    <p:notesMasterId r:id="rId26"/>
  </p:notesMasterIdLst>
  <p:handoutMasterIdLst>
    <p:handoutMasterId r:id="rId27"/>
  </p:handoutMasterIdLst>
  <p:sldIdLst>
    <p:sldId id="476" r:id="rId8"/>
    <p:sldId id="503" r:id="rId9"/>
    <p:sldId id="504" r:id="rId10"/>
    <p:sldId id="493" r:id="rId11"/>
    <p:sldId id="505" r:id="rId12"/>
    <p:sldId id="507" r:id="rId13"/>
    <p:sldId id="506" r:id="rId14"/>
    <p:sldId id="520" r:id="rId15"/>
    <p:sldId id="510" r:id="rId16"/>
    <p:sldId id="512" r:id="rId17"/>
    <p:sldId id="514" r:id="rId18"/>
    <p:sldId id="495" r:id="rId19"/>
    <p:sldId id="521" r:id="rId20"/>
    <p:sldId id="522" r:id="rId21"/>
    <p:sldId id="502" r:id="rId22"/>
    <p:sldId id="518" r:id="rId23"/>
    <p:sldId id="517" r:id="rId24"/>
    <p:sldId id="508" r:id="rId25"/>
  </p:sldIdLst>
  <p:sldSz cx="9144000" cy="6858000" type="screen4x3"/>
  <p:notesSz cx="6888163" cy="10018713"/>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lina Kushnir" initials="EK" lastIdx="4" clrIdx="0"/>
  <p:cmAuthor id="1" name="Jesse Allerton" initials="JA" lastIdx="4" clrIdx="1"/>
  <p:cmAuthor id="2" name="miyasato" initials="m"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EEF"/>
    <a:srgbClr val="FF7600"/>
    <a:srgbClr val="005DAA"/>
    <a:srgbClr val="FFFF99"/>
    <a:srgbClr val="D91B5C"/>
    <a:srgbClr val="872175"/>
    <a:srgbClr val="009999"/>
    <a:srgbClr val="01B4E7"/>
    <a:srgbClr val="BCBDC0"/>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0621" autoAdjust="0"/>
  </p:normalViewPr>
  <p:slideViewPr>
    <p:cSldViewPr>
      <p:cViewPr>
        <p:scale>
          <a:sx n="67" d="100"/>
          <a:sy n="67" d="100"/>
        </p:scale>
        <p:origin x="-1680" y="-618"/>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1020"/>
    </p:cViewPr>
  </p:sorterViewPr>
  <p:notesViewPr>
    <p:cSldViewPr>
      <p:cViewPr varScale="1">
        <p:scale>
          <a:sx n="81" d="100"/>
          <a:sy n="81" d="100"/>
        </p:scale>
        <p:origin x="397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1" name="Rectangle 5"/>
          <p:cNvSpPr>
            <a:spLocks noGrp="1" noChangeArrowheads="1"/>
          </p:cNvSpPr>
          <p:nvPr>
            <p:ph type="sldNum" sz="quarter" idx="3"/>
          </p:nvPr>
        </p:nvSpPr>
        <p:spPr bwMode="auto">
          <a:xfrm>
            <a:off x="3902671" y="9517437"/>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5E2A8F52-5D5E-F348-8971-795E9819BC5C}" type="slidenum">
              <a:rPr lang="en-US"/>
              <a:pPr>
                <a:defRPr/>
              </a:pPr>
              <a:t>‹#›</a:t>
            </a:fld>
            <a:endParaRPr lang="en-US"/>
          </a:p>
        </p:txBody>
      </p:sp>
    </p:spTree>
    <p:extLst>
      <p:ext uri="{BB962C8B-B14F-4D97-AF65-F5344CB8AC3E}">
        <p14:creationId xmlns:p14="http://schemas.microsoft.com/office/powerpoint/2010/main" val="2648015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02671" y="1"/>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938213" y="750888"/>
            <a:ext cx="5011737"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8734" y="4759575"/>
            <a:ext cx="5050696" cy="45080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9517437"/>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902671" y="9517437"/>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A921F9F1-0516-7249-8BD1-DDD6B224F66A}" type="slidenum">
              <a:rPr lang="en-US"/>
              <a:pPr>
                <a:defRPr/>
              </a:pPr>
              <a:t>‹#›</a:t>
            </a:fld>
            <a:endParaRPr lang="en-US"/>
          </a:p>
        </p:txBody>
      </p:sp>
    </p:spTree>
    <p:extLst>
      <p:ext uri="{BB962C8B-B14F-4D97-AF65-F5344CB8AC3E}">
        <p14:creationId xmlns:p14="http://schemas.microsoft.com/office/powerpoint/2010/main" val="2636640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ヒラギノ角ゴ Pro W3" charset="0"/>
                <a:cs typeface="ヒラギノ角ゴ Pro W3" charset="0"/>
              </a:defRPr>
            </a:lvl1pPr>
            <a:lvl2pPr marL="742950" indent="-285750" defTabSz="931863">
              <a:defRPr sz="2400">
                <a:solidFill>
                  <a:schemeClr val="tx1"/>
                </a:solidFill>
                <a:latin typeface="Arial" charset="0"/>
                <a:ea typeface="ヒラギノ角ゴ Pro W3" charset="0"/>
                <a:cs typeface="ヒラギノ角ゴ Pro W3" charset="0"/>
              </a:defRPr>
            </a:lvl2pPr>
            <a:lvl3pPr marL="1143000" indent="-228600" defTabSz="931863">
              <a:defRPr sz="2400">
                <a:solidFill>
                  <a:schemeClr val="tx1"/>
                </a:solidFill>
                <a:latin typeface="Arial" charset="0"/>
                <a:ea typeface="ヒラギノ角ゴ Pro W3" charset="0"/>
                <a:cs typeface="ヒラギノ角ゴ Pro W3" charset="0"/>
              </a:defRPr>
            </a:lvl3pPr>
            <a:lvl4pPr marL="1600200" indent="-228600" defTabSz="931863">
              <a:defRPr sz="2400">
                <a:solidFill>
                  <a:schemeClr val="tx1"/>
                </a:solidFill>
                <a:latin typeface="Arial" charset="0"/>
                <a:ea typeface="ヒラギノ角ゴ Pro W3" charset="0"/>
                <a:cs typeface="ヒラギノ角ゴ Pro W3" charset="0"/>
              </a:defRPr>
            </a:lvl4pPr>
            <a:lvl5pPr marL="2057400" indent="-228600" defTabSz="931863">
              <a:defRPr sz="2400">
                <a:solidFill>
                  <a:schemeClr val="tx1"/>
                </a:solidFill>
                <a:latin typeface="Arial" charset="0"/>
                <a:ea typeface="ヒラギノ角ゴ Pro W3" charset="0"/>
                <a:cs typeface="ヒラギノ角ゴ Pro W3" charset="0"/>
              </a:defRPr>
            </a:lvl5pPr>
            <a:lvl6pPr marL="25146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13C1B3-30A5-2D4F-89A2-C88D12DA315A}" type="slidenum">
              <a:rPr lang="en-US" sz="1200"/>
              <a:pPr/>
              <a:t>1</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04966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4</a:t>
            </a:fld>
            <a:endParaRPr lang="en-US"/>
          </a:p>
        </p:txBody>
      </p:sp>
    </p:spTree>
    <p:extLst>
      <p:ext uri="{BB962C8B-B14F-4D97-AF65-F5344CB8AC3E}">
        <p14:creationId xmlns:p14="http://schemas.microsoft.com/office/powerpoint/2010/main" val="200920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7</a:t>
            </a:fld>
            <a:endParaRPr lang="en-US"/>
          </a:p>
        </p:txBody>
      </p:sp>
    </p:spTree>
    <p:extLst>
      <p:ext uri="{BB962C8B-B14F-4D97-AF65-F5344CB8AC3E}">
        <p14:creationId xmlns:p14="http://schemas.microsoft.com/office/powerpoint/2010/main" val="135875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8</a:t>
            </a:fld>
            <a:endParaRPr lang="en-US"/>
          </a:p>
        </p:txBody>
      </p:sp>
    </p:spTree>
    <p:extLst>
      <p:ext uri="{BB962C8B-B14F-4D97-AF65-F5344CB8AC3E}">
        <p14:creationId xmlns:p14="http://schemas.microsoft.com/office/powerpoint/2010/main" val="34712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13</a:t>
            </a:fld>
            <a:endParaRPr lang="en-US"/>
          </a:p>
        </p:txBody>
      </p:sp>
    </p:spTree>
    <p:extLst>
      <p:ext uri="{BB962C8B-B14F-4D97-AF65-F5344CB8AC3E}">
        <p14:creationId xmlns:p14="http://schemas.microsoft.com/office/powerpoint/2010/main" val="301070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14</a:t>
            </a:fld>
            <a:endParaRPr lang="en-US"/>
          </a:p>
        </p:txBody>
      </p:sp>
    </p:spTree>
    <p:extLst>
      <p:ext uri="{BB962C8B-B14F-4D97-AF65-F5344CB8AC3E}">
        <p14:creationId xmlns:p14="http://schemas.microsoft.com/office/powerpoint/2010/main" val="19024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21F9F1-0516-7249-8BD1-DDD6B224F66A}" type="slidenum">
              <a:rPr lang="en-US" smtClean="0"/>
              <a:pPr>
                <a:defRPr/>
              </a:pPr>
              <a:t>16</a:t>
            </a:fld>
            <a:endParaRPr lang="en-US"/>
          </a:p>
        </p:txBody>
      </p:sp>
    </p:spTree>
    <p:extLst>
      <p:ext uri="{BB962C8B-B14F-4D97-AF65-F5344CB8AC3E}">
        <p14:creationId xmlns:p14="http://schemas.microsoft.com/office/powerpoint/2010/main" val="206372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7991825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39453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3786489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7866323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7032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11093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93638212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9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95548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9221515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5302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3538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5230358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1201443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6361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26993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22201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4120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ja-JP" altLang="ja-JP">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44282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33214507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553262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99645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717954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8324499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44094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8261941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015063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460391"/>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74517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56250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63786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383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8176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6165126"/>
            <a:ext cx="1371600" cy="51435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2600" y="152400"/>
            <a:ext cx="3124200" cy="3124200"/>
          </a:xfrm>
          <a:prstGeom prst="rect">
            <a:avLst/>
          </a:prstGeom>
        </p:spPr>
      </p:pic>
    </p:spTree>
    <p:extLst>
      <p:ext uri="{BB962C8B-B14F-4D97-AF65-F5344CB8AC3E}">
        <p14:creationId xmlns:p14="http://schemas.microsoft.com/office/powerpoint/2010/main"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 id="2147483713" r:id="rId6"/>
  </p:sldLayoutIdLst>
  <p:transitio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Lst>
  <p:transitio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499"/>
          </a:xfrm>
          <a:prstGeom prst="rect">
            <a:avLst/>
          </a:prstGeom>
          <a:noFill/>
        </p:spPr>
        <p:txBody>
          <a:bodyPr wrap="square" lIns="0" tIns="0" rIns="0" bIns="0" rtlCol="0">
            <a:spAutoFit/>
          </a:bodyPr>
          <a:lstStyle/>
          <a:p>
            <a:pPr algn="r"/>
            <a:r>
              <a:rPr lang="en-US" sz="900" dirty="0">
                <a:solidFill>
                  <a:srgbClr val="BCBDC0"/>
                </a:solidFill>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algn="r"/>
              <a:t>‹#›</a:t>
            </a:fld>
            <a:r>
              <a:rPr kumimoji="0" lang="en-US" sz="900" b="0" i="0" u="none" strike="noStrike" kern="1200" cap="none" spc="300" normalizeH="0" baseline="0" noProof="0" dirty="0">
                <a:ln>
                  <a:noFill/>
                </a:ln>
                <a:solidFill>
                  <a:srgbClr val="BCBDC0"/>
                </a:solidFill>
                <a:effectLst/>
                <a:uLnTx/>
                <a:uFillTx/>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ransitio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altLang="ja-JP" sz="900">
                <a:solidFill>
                  <a:srgbClr val="BCBDC0"/>
                </a:solidFill>
                <a:latin typeface="Arial Narrow" pitchFamily="34" charset="0"/>
                <a:cs typeface="+mn-cs"/>
              </a:rPr>
              <a:t>TITLE  |  </a:t>
            </a:r>
            <a:fld id="{52480E4F-3117-48EA-BDB2-52F208AD7553}" type="slidenum">
              <a:rPr lang="en-US" altLang="ja-JP" sz="900" smtClean="0">
                <a:solidFill>
                  <a:srgbClr val="BCBDC0"/>
                </a:solidFill>
                <a:latin typeface="Arial Narrow" pitchFamily="34" charset="0"/>
                <a:cs typeface="+mn-cs"/>
              </a:rPr>
              <a:pPr algn="r">
                <a:defRPr/>
              </a:pPr>
              <a:t>‹#›</a:t>
            </a:fld>
            <a:r>
              <a:rPr lang="en-US" altLang="ja-JP" sz="900">
                <a:solidFill>
                  <a:srgbClr val="BCBDC0"/>
                </a:solidFill>
                <a:latin typeface="Arial Narrow" pitchFamily="34" charset="0"/>
                <a:cs typeface="+mn-cs"/>
              </a:rPr>
              <a:t>  </a:t>
            </a:r>
            <a:endParaRPr lang="en-US" altLang="ja-JP" sz="900">
              <a:solidFill>
                <a:srgbClr val="958D85"/>
              </a:solidFill>
              <a:latin typeface="Arial Narrow" pitchFamily="34" charset="0"/>
              <a:cs typeface="+mn-cs"/>
            </a:endParaRPr>
          </a:p>
        </p:txBody>
      </p:sp>
      <p:pic>
        <p:nvPicPr>
          <p:cNvPr id="2051" name="Picture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192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7" r:id="rId16"/>
  </p:sldLayoutIdLst>
  <p:transition spd="slow">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50"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50"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50"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50"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50"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50"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50"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50"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50"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50"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p:nvPr/>
        </p:nvSpPr>
        <p:spPr>
          <a:xfrm>
            <a:off x="-381000" y="3429000"/>
            <a:ext cx="9753600" cy="990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0"/>
          <p:cNvSpPr txBox="1">
            <a:spLocks noChangeArrowheads="1"/>
          </p:cNvSpPr>
          <p:nvPr/>
        </p:nvSpPr>
        <p:spPr>
          <a:xfrm>
            <a:off x="4822463" y="5276972"/>
            <a:ext cx="4016991" cy="834541"/>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ct val="0"/>
              </a:spcBef>
              <a:spcAft>
                <a:spcPts val="0"/>
              </a:spcAft>
              <a:buFontTx/>
              <a:buNone/>
            </a:pPr>
            <a:r>
              <a:rPr lang="ja-JP" altLang="en-US"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財団ポリオ・プラス小委員会</a:t>
            </a:r>
            <a:endParaRPr lang="en-US" altLang="ja-JP"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0" indent="0" algn="r">
              <a:spcBef>
                <a:spcPct val="0"/>
              </a:spcBef>
              <a:spcAft>
                <a:spcPts val="0"/>
              </a:spcAft>
              <a:buFontTx/>
              <a:buNone/>
            </a:pPr>
            <a:r>
              <a:rPr lang="ja-JP" altLang="en-US"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松下 和彦（八尾中央</a:t>
            </a:r>
            <a:r>
              <a:rPr lang="en-US" altLang="ja-JP"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RC</a:t>
            </a:r>
            <a:r>
              <a:rPr lang="ja-JP" altLang="en-US"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lang="en-US" altLang="ja-JP" sz="24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2" name="正方形/長方形 1"/>
          <p:cNvSpPr/>
          <p:nvPr/>
        </p:nvSpPr>
        <p:spPr>
          <a:xfrm>
            <a:off x="88582" y="2027030"/>
            <a:ext cx="6282690" cy="1138773"/>
          </a:xfrm>
          <a:prstGeom prst="rect">
            <a:avLst/>
          </a:prstGeom>
        </p:spPr>
        <p:txBody>
          <a:bodyPr wrap="square">
            <a:spAutoFit/>
          </a:bodyPr>
          <a:lstStyle/>
          <a:p>
            <a:r>
              <a:rPr lang="ja-JP" altLang="ja-JP" sz="20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国際ロータリー第</a:t>
            </a:r>
            <a:r>
              <a:rPr lang="en-US" altLang="ja-JP" sz="20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2660</a:t>
            </a:r>
            <a:r>
              <a:rPr lang="ja-JP" altLang="ja-JP" sz="20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地区</a:t>
            </a:r>
            <a:endParaRPr lang="en-US" altLang="ja-JP" sz="20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nSpc>
                <a:spcPct val="150000"/>
              </a:lnSpc>
            </a:pPr>
            <a:r>
              <a:rPr lang="en-US" altLang="ja-JP" sz="32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16-17</a:t>
            </a:r>
            <a:r>
              <a:rPr lang="ja-JP" altLang="en-US" sz="32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年度 地区研修・協議会</a:t>
            </a:r>
            <a:r>
              <a:rPr lang="ja-JP" altLang="ja-JP" sz="32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endParaRPr lang="en-US" altLang="ja-JP" sz="3200" b="1" dirty="0">
              <a:solidFill>
                <a:schemeClr val="tx2">
                  <a:lumMod val="7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 name="テキスト ボックス 3"/>
          <p:cNvSpPr txBox="1"/>
          <p:nvPr/>
        </p:nvSpPr>
        <p:spPr>
          <a:xfrm>
            <a:off x="2311346" y="3555985"/>
            <a:ext cx="4519613" cy="1384995"/>
          </a:xfrm>
          <a:prstGeom prst="rect">
            <a:avLst/>
          </a:prstGeom>
          <a:noFill/>
        </p:spPr>
        <p:txBody>
          <a:bodyPr wrap="square" rtlCol="0">
            <a:spAutoFit/>
          </a:bodyPr>
          <a:lstStyle/>
          <a:p>
            <a:r>
              <a:rPr lang="ja-JP" altLang="en-US" sz="4400" b="1"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ポリオ・プラス</a:t>
            </a:r>
            <a:endParaRPr lang="en-US" altLang="ja-JP" sz="4400" b="1"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r>
              <a:rPr lang="ja-JP" altLang="en-US" sz="4000" b="1"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rPr>
              <a:t>　　　　　　　　　　　　　</a:t>
            </a:r>
            <a:endParaRPr kumimoji="1" lang="ja-JP" altLang="en-US" sz="4000" dirty="0">
              <a:solidFill>
                <a:schemeClr val="bg1"/>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nvGrpSpPr>
          <p:cNvPr id="5" name="Group 2"/>
          <p:cNvGrpSpPr>
            <a:grpSpLocks/>
          </p:cNvGrpSpPr>
          <p:nvPr/>
        </p:nvGrpSpPr>
        <p:grpSpPr bwMode="auto">
          <a:xfrm>
            <a:off x="2089150" y="5715000"/>
            <a:ext cx="1536700" cy="1042987"/>
            <a:chOff x="8385" y="875"/>
            <a:chExt cx="2420" cy="1644"/>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9"/>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10"/>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AutoShape 11"/>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テキスト ボックス 9"/>
          <p:cNvSpPr txBox="1"/>
          <p:nvPr/>
        </p:nvSpPr>
        <p:spPr>
          <a:xfrm>
            <a:off x="136994" y="1623748"/>
            <a:ext cx="2313305" cy="400110"/>
          </a:xfrm>
          <a:prstGeom prst="rect">
            <a:avLst/>
          </a:prstGeom>
          <a:noFill/>
        </p:spPr>
        <p:txBody>
          <a:bodyPr wrap="square" rtlCol="0">
            <a:spAutoFit/>
          </a:bodyPr>
          <a:lstStyle/>
          <a:p>
            <a:r>
              <a:rPr kumimoji="1" lang="en-US" altLang="ja-JP" sz="2000" dirty="0">
                <a:solidFill>
                  <a:schemeClr val="tx2">
                    <a:lumMod val="75000"/>
                  </a:schemeClr>
                </a:solidFill>
              </a:rPr>
              <a:t>2016</a:t>
            </a:r>
            <a:r>
              <a:rPr kumimoji="1" lang="ja-JP" altLang="en-US" sz="2000" dirty="0">
                <a:solidFill>
                  <a:schemeClr val="tx2">
                    <a:lumMod val="75000"/>
                  </a:schemeClr>
                </a:solidFill>
              </a:rPr>
              <a:t>年</a:t>
            </a:r>
            <a:r>
              <a:rPr kumimoji="1" lang="en-US" altLang="ja-JP" sz="2000" dirty="0">
                <a:solidFill>
                  <a:schemeClr val="tx2">
                    <a:lumMod val="75000"/>
                  </a:schemeClr>
                </a:solidFill>
              </a:rPr>
              <a:t>4</a:t>
            </a:r>
            <a:r>
              <a:rPr kumimoji="1" lang="ja-JP" altLang="en-US" sz="2000" dirty="0">
                <a:solidFill>
                  <a:schemeClr val="tx2">
                    <a:lumMod val="75000"/>
                  </a:schemeClr>
                </a:solidFill>
              </a:rPr>
              <a:t>月</a:t>
            </a:r>
            <a:r>
              <a:rPr kumimoji="1" lang="en-US" altLang="ja-JP" sz="2000" dirty="0">
                <a:solidFill>
                  <a:schemeClr val="tx2">
                    <a:lumMod val="75000"/>
                  </a:schemeClr>
                </a:solidFill>
              </a:rPr>
              <a:t>9</a:t>
            </a:r>
            <a:r>
              <a:rPr kumimoji="1" lang="ja-JP" altLang="en-US" sz="2000" dirty="0">
                <a:solidFill>
                  <a:schemeClr val="tx2">
                    <a:lumMod val="75000"/>
                  </a:schemeClr>
                </a:solidFill>
              </a:rPr>
              <a:t>日</a:t>
            </a:r>
            <a:r>
              <a:rPr kumimoji="1" lang="en-US" altLang="ja-JP" sz="2000" dirty="0">
                <a:solidFill>
                  <a:schemeClr val="tx2">
                    <a:lumMod val="75000"/>
                  </a:schemeClr>
                </a:solidFill>
              </a:rPr>
              <a:t>(</a:t>
            </a:r>
            <a:r>
              <a:rPr kumimoji="1" lang="ja-JP" altLang="en-US" sz="2000" dirty="0">
                <a:solidFill>
                  <a:schemeClr val="tx2">
                    <a:lumMod val="75000"/>
                  </a:schemeClr>
                </a:solidFill>
              </a:rPr>
              <a:t>土</a:t>
            </a:r>
            <a:r>
              <a:rPr kumimoji="1" lang="en-US" altLang="ja-JP" sz="2000" dirty="0">
                <a:solidFill>
                  <a:schemeClr val="tx2">
                    <a:lumMod val="75000"/>
                  </a:schemeClr>
                </a:solidFill>
              </a:rPr>
              <a:t>)</a:t>
            </a:r>
            <a:endParaRPr kumimoji="1" lang="ja-JP" altLang="en-US" sz="2000" dirty="0">
              <a:solidFill>
                <a:schemeClr val="tx2">
                  <a:lumMod val="75000"/>
                </a:schemeClr>
              </a:solidFill>
            </a:endParaRPr>
          </a:p>
        </p:txBody>
      </p:sp>
      <p:sp>
        <p:nvSpPr>
          <p:cNvPr id="17" name="サブタイトル 2"/>
          <p:cNvSpPr txBox="1">
            <a:spLocks/>
          </p:cNvSpPr>
          <p:nvPr/>
        </p:nvSpPr>
        <p:spPr>
          <a:xfrm>
            <a:off x="122583" y="4506124"/>
            <a:ext cx="8991600" cy="45934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kumimoji="1" lang="ja-JP" altLang="en-US" sz="2000" dirty="0">
                <a:solidFill>
                  <a:schemeClr val="accent1">
                    <a:lumMod val="75000"/>
                  </a:schemeClr>
                </a:solidFill>
                <a:latin typeface="HGS明朝E" panose="02020900000000000000" pitchFamily="18" charset="-128"/>
                <a:ea typeface="HGS明朝E" panose="02020900000000000000" pitchFamily="18" charset="-128"/>
              </a:rPr>
              <a:t>なぜポリオウイルスが地球上から根絶できるのか？その戦略と課題を考える</a:t>
            </a:r>
            <a:endParaRPr kumimoji="1" lang="en-US" altLang="ja-JP" sz="2000" dirty="0">
              <a:solidFill>
                <a:schemeClr val="accent1">
                  <a:lumMod val="75000"/>
                </a:schemeClr>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15739982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ポリオ撲滅の科学的根拠</a:t>
            </a:r>
          </a:p>
        </p:txBody>
      </p:sp>
      <p:sp>
        <p:nvSpPr>
          <p:cNvPr id="3" name="コンテンツ プレースホルダー 2"/>
          <p:cNvSpPr>
            <a:spLocks noGrp="1"/>
          </p:cNvSpPr>
          <p:nvPr>
            <p:ph idx="1"/>
          </p:nvPr>
        </p:nvSpPr>
        <p:spPr>
          <a:xfrm>
            <a:off x="609600" y="1371600"/>
            <a:ext cx="7239000" cy="3374707"/>
          </a:xfrm>
        </p:spPr>
        <p:txBody>
          <a:bodyPr/>
          <a:lstStyle/>
          <a:p>
            <a:pPr marL="0" indent="0">
              <a:lnSpc>
                <a:spcPct val="150000"/>
              </a:lnSpc>
              <a:buNone/>
            </a:pPr>
            <a:r>
              <a:rPr kumimoji="1" lang="ja-JP" altLang="en-US" sz="2000" dirty="0">
                <a:solidFill>
                  <a:schemeClr val="tx2">
                    <a:lumMod val="50000"/>
                  </a:schemeClr>
                </a:solidFill>
                <a:latin typeface="HG丸ｺﾞｼｯｸM-PRO" panose="020F0600000000000000" pitchFamily="50" charset="-128"/>
                <a:ea typeface="HG丸ｺﾞｼｯｸM-PRO" panose="020F0600000000000000" pitchFamily="50" charset="-128"/>
              </a:rPr>
              <a:t>①人のみを宿主とするウイルスである。</a:t>
            </a:r>
            <a:endParaRPr kumimoji="1" lang="en-US" altLang="ja-JP" sz="2000" dirty="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（媒介するものもなく、体外では早々に死滅する）</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endParaRPr kumimoji="1" lang="en-US" altLang="ja-JP" sz="8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②３つのタイプのウイルスに対するポリオワクチンは</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１９９９年インドで最後の２型ウイルスが撲滅</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１型３型のための２価ワクチンへのシフト準備となる</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en-US" altLang="ja-JP" sz="2000" dirty="0" err="1">
                <a:solidFill>
                  <a:schemeClr val="tx2">
                    <a:lumMod val="75000"/>
                  </a:schemeClr>
                </a:solidFill>
                <a:latin typeface="HG丸ｺﾞｼｯｸM-PRO" panose="020F0600000000000000" pitchFamily="50" charset="-128"/>
                <a:ea typeface="HG丸ｺﾞｼｯｸM-PRO" panose="020F0600000000000000" pitchFamily="50" charset="-128"/>
              </a:rPr>
              <a:t>cVDPD</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対応するワクチンも即座に開発製造可能である</a:t>
            </a: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a:t>
            </a:r>
          </a:p>
          <a:p>
            <a:pPr marL="0" indent="0">
              <a:lnSpc>
                <a:spcPct val="150000"/>
              </a:lnSpc>
              <a:buNone/>
            </a:pPr>
            <a:endParaRPr kumimoji="1" lang="en-US" altLang="ja-JP" sz="8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③生ワクチン投与が簡単で早い時期に免疫獲得できる。　　　　　　　　　　　　　　　　</a:t>
            </a:r>
            <a:r>
              <a:rPr lang="ja-JP" altLang="en-US" sz="2000" kern="100" dirty="0">
                <a:solidFill>
                  <a:schemeClr val="tx2">
                    <a:lumMod val="7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altLang="ja-JP" sz="2000" kern="100" dirty="0">
              <a:solidFill>
                <a:schemeClr val="tx2">
                  <a:lumMod val="7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nSpc>
                <a:spcPct val="150000"/>
              </a:lnSpc>
              <a:buNone/>
            </a:pP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lnSpc>
                <a:spcPct val="150000"/>
              </a:lnSpc>
              <a:buNone/>
            </a:pP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p:txBody>
      </p:sp>
      <p:grpSp>
        <p:nvGrpSpPr>
          <p:cNvPr id="4" name="Group 102"/>
          <p:cNvGrpSpPr>
            <a:grpSpLocks/>
          </p:cNvGrpSpPr>
          <p:nvPr/>
        </p:nvGrpSpPr>
        <p:grpSpPr bwMode="auto">
          <a:xfrm>
            <a:off x="1676400" y="5722126"/>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Tree>
    <p:extLst>
      <p:ext uri="{BB962C8B-B14F-4D97-AF65-F5344CB8AC3E}">
        <p14:creationId xmlns:p14="http://schemas.microsoft.com/office/powerpoint/2010/main" val="321906637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主要戦略４つのポイント</a:t>
            </a:r>
            <a:r>
              <a:rPr kumimoji="1" lang="ja-JP" altLang="en-US" b="1" dirty="0">
                <a:latin typeface="HG丸ｺﾞｼｯｸM-PRO" panose="020F0600000000000000" pitchFamily="50" charset="-128"/>
                <a:ea typeface="HG丸ｺﾞｼｯｸM-PRO" panose="020F0600000000000000" pitchFamily="50" charset="-128"/>
              </a:rPr>
              <a:t>　　　　　　</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533400" y="1494232"/>
            <a:ext cx="7762461" cy="4754167"/>
          </a:xfrm>
        </p:spPr>
        <p:txBody>
          <a:bodyPr/>
          <a:lstStyle/>
          <a:p>
            <a:pPr marL="457200" indent="-457200">
              <a:buAutoNum type="arabicPeriod"/>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定期接種を全員に、渡航者は国内で接種を済ませる</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移動中では子供からお年寄りまで検問状況での接種</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2. </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国民全員に免疫をはかるため全地・特定地域一斉に行う</a:t>
            </a: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(NID)</a:t>
            </a:r>
          </a:p>
          <a:p>
            <a:pPr marL="0" indent="0">
              <a:buNone/>
            </a:pP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3. </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サーベイライン、その分析と追加投与の徹底</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（ポッピングアップ戦略）＝ </a:t>
            </a:r>
            <a:r>
              <a:rPr kumimoji="1" lang="en-US" altLang="ja-JP" sz="2000" dirty="0" err="1">
                <a:solidFill>
                  <a:schemeClr val="tx2">
                    <a:lumMod val="75000"/>
                  </a:schemeClr>
                </a:solidFill>
                <a:latin typeface="HG丸ｺﾞｼｯｸM-PRO" panose="020F0600000000000000" pitchFamily="50" charset="-128"/>
                <a:ea typeface="HG丸ｺﾞｼｯｸM-PRO" panose="020F0600000000000000" pitchFamily="50" charset="-128"/>
              </a:rPr>
              <a:t>sNID</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4. </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後は不活化ワクチン注射接種で維持してゆく</a:t>
            </a:r>
            <a:endPar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en-US" altLang="ja-JP" sz="2000"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ワクチン由来のポリオ発症を避けるため</a:t>
            </a:r>
            <a:r>
              <a:rPr kumimoji="1" lang="ja-JP" altLang="en-US" sz="2000" dirty="0" smtClean="0">
                <a:solidFill>
                  <a:schemeClr val="tx2">
                    <a:lumMod val="75000"/>
                  </a:schemeClr>
                </a:solidFill>
                <a:latin typeface="HG丸ｺﾞｼｯｸM-PRO" panose="020F0600000000000000" pitchFamily="50" charset="-128"/>
                <a:ea typeface="HG丸ｺﾞｼｯｸM-PRO" panose="020F0600000000000000" pitchFamily="50" charset="-128"/>
              </a:rPr>
              <a:t>）</a:t>
            </a:r>
            <a:endParaRPr kumimoji="1" lang="en-US" altLang="ja-JP" sz="2000" dirty="0" smtClean="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2000" dirty="0" smtClean="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3600" dirty="0" smtClean="0">
                <a:solidFill>
                  <a:schemeClr val="tx2">
                    <a:lumMod val="75000"/>
                  </a:schemeClr>
                </a:solidFill>
                <a:latin typeface="HG丸ｺﾞｼｯｸM-PRO" panose="020F0600000000000000" pitchFamily="50" charset="-128"/>
                <a:ea typeface="HG丸ｺﾞｼｯｸM-PRO" panose="020F0600000000000000" pitchFamily="50" charset="-128"/>
              </a:rPr>
              <a:t>⇓</a:t>
            </a: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a:t>
            </a:r>
            <a:endParaRPr kumimoji="1" lang="en-US" altLang="ja-JP" sz="2000" dirty="0" smtClean="0">
              <a:solidFill>
                <a:schemeClr val="tx2">
                  <a:lumMod val="75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2000" b="1" dirty="0">
                <a:solidFill>
                  <a:schemeClr val="tx2">
                    <a:lumMod val="75000"/>
                  </a:schemeClr>
                </a:solidFill>
                <a:latin typeface="HG丸ｺﾞｼｯｸM-PRO" panose="020F0600000000000000" pitchFamily="50" charset="-128"/>
                <a:ea typeface="HG丸ｺﾞｼｯｸM-PRO" panose="020F0600000000000000" pitchFamily="50" charset="-128"/>
              </a:rPr>
              <a:t>ソースとしての継続的ファンディング</a:t>
            </a:r>
          </a:p>
          <a:p>
            <a:pPr marL="0" indent="0">
              <a:buNone/>
            </a:pPr>
            <a:r>
              <a:rPr kumimoji="1"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　　　　　　　　　　　</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5774736"/>
            <a:ext cx="1536325" cy="1042506"/>
          </a:xfrm>
          <a:prstGeom prst="rect">
            <a:avLst/>
          </a:prstGeom>
        </p:spPr>
      </p:pic>
    </p:spTree>
    <p:extLst>
      <p:ext uri="{BB962C8B-B14F-4D97-AF65-F5344CB8AC3E}">
        <p14:creationId xmlns:p14="http://schemas.microsoft.com/office/powerpoint/2010/main" val="226654215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13468"/>
            <a:ext cx="9144000" cy="583096"/>
          </a:xfrm>
        </p:spPr>
        <p:txBody>
          <a:bodyPr/>
          <a:lstStyle/>
          <a:p>
            <a:pPr algn="ctr"/>
            <a:r>
              <a:rPr kumimoji="1" lang="ja-JP" altLang="en-US" sz="3200" b="1" dirty="0" smtClean="0">
                <a:latin typeface="HG丸ｺﾞｼｯｸM-PRO" panose="020F0600000000000000" pitchFamily="50" charset="-128"/>
                <a:ea typeface="HG丸ｺﾞｼｯｸM-PRO" panose="020F0600000000000000" pitchFamily="50" charset="-128"/>
              </a:rPr>
              <a:t>ポリオ</a:t>
            </a:r>
            <a:r>
              <a:rPr kumimoji="1" lang="ja-JP" altLang="en-US" sz="3200" b="1" dirty="0">
                <a:latin typeface="HG丸ｺﾞｼｯｸM-PRO" panose="020F0600000000000000" pitchFamily="50" charset="-128"/>
                <a:ea typeface="HG丸ｺﾞｼｯｸM-PRO" panose="020F0600000000000000" pitchFamily="50" charset="-128"/>
              </a:rPr>
              <a:t>撲滅作戦（ユニセフ）</a:t>
            </a:r>
          </a:p>
        </p:txBody>
      </p:sp>
      <p:grpSp>
        <p:nvGrpSpPr>
          <p:cNvPr id="5" name="Group 102"/>
          <p:cNvGrpSpPr>
            <a:grpSpLocks/>
          </p:cNvGrpSpPr>
          <p:nvPr/>
        </p:nvGrpSpPr>
        <p:grpSpPr bwMode="auto">
          <a:xfrm>
            <a:off x="1583636" y="5797285"/>
            <a:ext cx="1535430" cy="1043940"/>
            <a:chOff x="8385" y="875"/>
            <a:chExt cx="2418" cy="1644"/>
          </a:xfrm>
        </p:grpSpPr>
        <p:pic>
          <p:nvPicPr>
            <p:cNvPr id="6" name="Picture 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9" name="Picture 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4"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pic>
        <p:nvPicPr>
          <p:cNvPr id="15" name="ユニセフ早回し">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533400" y="1069561"/>
            <a:ext cx="8051800" cy="4525963"/>
          </a:xfrm>
        </p:spPr>
      </p:pic>
      <p:graphicFrame>
        <p:nvGraphicFramePr>
          <p:cNvPr id="17" name="表 16"/>
          <p:cNvGraphicFramePr>
            <a:graphicFrameLocks noGrp="1"/>
          </p:cNvGraphicFramePr>
          <p:nvPr>
            <p:extLst>
              <p:ext uri="{D42A27DB-BD31-4B8C-83A1-F6EECF244321}">
                <p14:modId xmlns:p14="http://schemas.microsoft.com/office/powerpoint/2010/main" val="3316526142"/>
              </p:ext>
            </p:extLst>
          </p:nvPr>
        </p:nvGraphicFramePr>
        <p:xfrm>
          <a:off x="0" y="1066800"/>
          <a:ext cx="9128760" cy="4608882"/>
        </p:xfrm>
        <a:graphic>
          <a:graphicData uri="http://schemas.openxmlformats.org/drawingml/2006/table">
            <a:tbl>
              <a:tblPr>
                <a:tableStyleId>{5C22544A-7EE6-4342-B048-85BDC9FD1C3A}</a:tableStyleId>
              </a:tblPr>
              <a:tblGrid>
                <a:gridCol w="9128760">
                  <a:extLst>
                    <a:ext uri="{9D8B030D-6E8A-4147-A177-3AD203B41FA5}">
                      <a16:colId xmlns="" xmlns:a16="http://schemas.microsoft.com/office/drawing/2014/main" val="20000"/>
                    </a:ext>
                  </a:extLst>
                </a:gridCol>
              </a:tblGrid>
              <a:tr h="4608882">
                <a:tc>
                  <a:txBody>
                    <a:bodyPr/>
                    <a:lstStyle/>
                    <a:p>
                      <a:pPr indent="713740" algn="just">
                        <a:spcAft>
                          <a:spcPts val="0"/>
                        </a:spcAft>
                      </a:pPr>
                      <a:endParaRPr lang="ja-JP" sz="2400" kern="100" dirty="0">
                        <a:effectLst/>
                        <a:latin typeface="HGS明朝E" panose="02020900000000000000" pitchFamily="18" charset="-128"/>
                        <a:ea typeface="HGS明朝E" panose="02020900000000000000" pitchFamily="18" charset="-128"/>
                      </a:endParaRPr>
                    </a:p>
                    <a:p>
                      <a:pPr indent="66675" algn="ctr">
                        <a:spcBef>
                          <a:spcPts val="2400"/>
                        </a:spcBef>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変異するウイルスに対応する様々なワクチン開発</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ワクチンの製造量の調整や調達ルート</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地域の治安状況 ポリオの流行度合い</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国、地域、世界レベルでのモニター</a:t>
                      </a:r>
                      <a:r>
                        <a:rPr lang="en-US" alt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a:t>
                      </a: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刻々と変化する状況への対応</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ワクチンの実施には、３年間もの準備期間がかかる</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ポリオ生ワクチンは安価で高い効果がある</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保存、輸送管理が困難である（常に温度２度～８度）</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地域コミュニティの協力、保護者の理解と協力</a:t>
                      </a:r>
                    </a:p>
                    <a:p>
                      <a:pPr indent="66675" algn="ctr">
                        <a:spcAft>
                          <a:spcPts val="0"/>
                        </a:spcAft>
                      </a:pPr>
                      <a:r>
                        <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rPr>
                        <a:t>ポリオ撲滅には大勢の人々や協力団体が必要</a:t>
                      </a:r>
                      <a:endParaRPr lang="ja-JP" sz="2400" kern="100" dirty="0">
                        <a:solidFill>
                          <a:schemeClr val="tx2">
                            <a:lumMod val="50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2865" marR="62865" marT="0" marB="0"/>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09650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250"/>
                                  </p:stCondLst>
                                  <p:childTnLst>
                                    <p:anim calcmode="lin" valueType="num">
                                      <p:cBhvr additive="base">
                                        <p:cTn id="6" dur="2250"/>
                                        <p:tgtEl>
                                          <p:spTgt spid="17"/>
                                        </p:tgtEl>
                                        <p:attrNameLst>
                                          <p:attrName>ppt_x</p:attrName>
                                        </p:attrNameLst>
                                      </p:cBhvr>
                                      <p:tavLst>
                                        <p:tav tm="0">
                                          <p:val>
                                            <p:strVal val="ppt_x"/>
                                          </p:val>
                                        </p:tav>
                                        <p:tav tm="100000">
                                          <p:val>
                                            <p:strVal val="ppt_x"/>
                                          </p:val>
                                        </p:tav>
                                      </p:tavLst>
                                    </p:anim>
                                    <p:anim calcmode="lin" valueType="num">
                                      <p:cBhvr additive="base">
                                        <p:cTn id="7" dur="2250"/>
                                        <p:tgtEl>
                                          <p:spTgt spid="17"/>
                                        </p:tgtEl>
                                        <p:attrNameLst>
                                          <p:attrName>ppt_y</p:attrName>
                                        </p:attrNameLst>
                                      </p:cBhvr>
                                      <p:tavLst>
                                        <p:tav tm="0">
                                          <p:val>
                                            <p:strVal val="ppt_y"/>
                                          </p:val>
                                        </p:tav>
                                        <p:tav tm="100000">
                                          <p:val>
                                            <p:strVal val="1+ppt_h/2"/>
                                          </p:val>
                                        </p:tav>
                                      </p:tavLst>
                                    </p:anim>
                                    <p:set>
                                      <p:cBhvr>
                                        <p:cTn id="8" dur="1" fill="hold">
                                          <p:stCondLst>
                                            <p:cond delay="2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5"/>
                                        </p:tgtEl>
                                      </p:cBhvr>
                                    </p:cmd>
                                  </p:childTnLst>
                                </p:cTn>
                              </p:par>
                            </p:childTnLst>
                          </p:cTn>
                        </p:par>
                      </p:childTnLst>
                    </p:cTn>
                  </p:par>
                </p:childTnLst>
              </p:cTn>
              <p:nextCondLst>
                <p:cond evt="onClick" delay="0">
                  <p:tgtEl>
                    <p:spTgt spid="15"/>
                  </p:tgtEl>
                </p:cond>
              </p:nextCondLst>
            </p:seq>
            <p:video>
              <p:cMediaNode vol="80000">
                <p:cTn id="14" fill="hold"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0" y="422497"/>
            <a:ext cx="8763000" cy="533400"/>
          </a:xfrm>
        </p:spPr>
        <p:txBody>
          <a:bodyPr/>
          <a:lstStyle/>
          <a:p>
            <a:r>
              <a:rPr kumimoji="1" lang="ja-JP" altLang="en-US" sz="2800" dirty="0" smtClean="0">
                <a:latin typeface="HG丸ｺﾞｼｯｸM-PRO" panose="020F0600000000000000" pitchFamily="50" charset="-128"/>
                <a:ea typeface="HG丸ｺﾞｼｯｸM-PRO" panose="020F0600000000000000" pitchFamily="50" charset="-128"/>
              </a:rPr>
              <a:t>　　</a:t>
            </a:r>
            <a:r>
              <a:rPr kumimoji="1" lang="en-US" altLang="ja-JP" sz="2800" dirty="0" smtClean="0">
                <a:latin typeface="HG丸ｺﾞｼｯｸM-PRO" panose="020F0600000000000000" pitchFamily="50" charset="-128"/>
                <a:ea typeface="HG丸ｺﾞｼｯｸM-PRO" panose="020F0600000000000000" pitchFamily="50" charset="-128"/>
              </a:rPr>
              <a:t>1923</a:t>
            </a:r>
            <a:r>
              <a:rPr kumimoji="1" lang="ja-JP" altLang="en-US" sz="2800" dirty="0">
                <a:latin typeface="HG丸ｺﾞｼｯｸM-PRO" panose="020F0600000000000000" pitchFamily="50" charset="-128"/>
                <a:ea typeface="HG丸ｺﾞｼｯｸM-PRO" panose="020F0600000000000000" pitchFamily="50" charset="-128"/>
              </a:rPr>
              <a:t>年セントルイス国際大会　決議</a:t>
            </a:r>
            <a:r>
              <a:rPr kumimoji="1" lang="en-US" altLang="ja-JP" sz="2800" dirty="0">
                <a:latin typeface="HG丸ｺﾞｼｯｸM-PRO" panose="020F0600000000000000" pitchFamily="50" charset="-128"/>
                <a:ea typeface="HG丸ｺﾞｼｯｸM-PRO" panose="020F0600000000000000" pitchFamily="50" charset="-128"/>
              </a:rPr>
              <a:t>23-34</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457200" y="1498187"/>
            <a:ext cx="8229600" cy="3793697"/>
          </a:xfrm>
        </p:spPr>
        <p:txBody>
          <a:bodyPr/>
          <a:lstStyle/>
          <a:p>
            <a:pPr marL="0" indent="0">
              <a:buNone/>
            </a:pPr>
            <a:r>
              <a:rPr kumimoji="1" lang="ja-JP" altLang="en-US" i="1" dirty="0" smtClean="0">
                <a:latin typeface="HGP明朝E" panose="02020900000000000000" pitchFamily="18" charset="-128"/>
                <a:ea typeface="HGP明朝E" panose="02020900000000000000" pitchFamily="18" charset="-128"/>
              </a:rPr>
              <a:t>　</a:t>
            </a:r>
            <a:r>
              <a:rPr kumimoji="1" lang="ja-JP" altLang="en-US" i="1" dirty="0" smtClean="0">
                <a:solidFill>
                  <a:schemeClr val="tx2">
                    <a:lumMod val="50000"/>
                  </a:schemeClr>
                </a:solidFill>
                <a:latin typeface="HGP明朝E" panose="02020900000000000000" pitchFamily="18" charset="-128"/>
                <a:ea typeface="HGP明朝E" panose="02020900000000000000" pitchFamily="18" charset="-128"/>
              </a:rPr>
              <a:t>  </a:t>
            </a:r>
            <a:r>
              <a:rPr kumimoji="1" lang="ja-JP" altLang="en-US" sz="2400" i="1" dirty="0" smtClean="0">
                <a:solidFill>
                  <a:schemeClr val="tx2">
                    <a:lumMod val="50000"/>
                  </a:schemeClr>
                </a:solidFill>
                <a:latin typeface="HG丸ｺﾞｼｯｸM-PRO" panose="020F0600000000000000" pitchFamily="50" charset="-128"/>
                <a:ea typeface="HG丸ｺﾞｼｯｸM-PRO" panose="020F0600000000000000" pitchFamily="50" charset="-128"/>
              </a:rPr>
              <a:t> 　　</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その文中にある重要な奉仕理念には</a:t>
            </a:r>
            <a:endPar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smtClean="0">
                <a:solidFill>
                  <a:schemeClr val="tx2">
                    <a:lumMod val="50000"/>
                  </a:schemeClr>
                </a:solidFill>
                <a:latin typeface="HG丸ｺﾞｼｯｸM-PRO" panose="020F0600000000000000" pitchFamily="50" charset="-128"/>
                <a:ea typeface="HG丸ｺﾞｼｯｸM-PRO" panose="020F0600000000000000" pitchFamily="50" charset="-128"/>
              </a:rPr>
              <a:t> 　</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個々人の奉仕と集団の奉仕があり</a:t>
            </a:r>
            <a:endPar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  　それぞれの</a:t>
            </a:r>
            <a:r>
              <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SERVICE</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をするように推奨しています</a:t>
            </a:r>
          </a:p>
          <a:p>
            <a:pPr marL="0" indent="0">
              <a:buNone/>
            </a:pPr>
            <a:r>
              <a:rPr kumimoji="1" lang="ja-JP" altLang="en-US" sz="2400" dirty="0" smtClean="0">
                <a:solidFill>
                  <a:schemeClr val="tx2">
                    <a:lumMod val="50000"/>
                  </a:schemeClr>
                </a:solidFill>
                <a:latin typeface="HG丸ｺﾞｼｯｸM-PRO" panose="020F0600000000000000" pitchFamily="50" charset="-128"/>
                <a:ea typeface="HG丸ｺﾞｼｯｸM-PRO" panose="020F0600000000000000" pitchFamily="50" charset="-128"/>
              </a:rPr>
              <a:t>　　　</a:t>
            </a:r>
            <a:endParaRPr kumimoji="1" lang="en-US" altLang="ja-JP" sz="2400"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smtClean="0">
                <a:solidFill>
                  <a:schemeClr val="tx2">
                    <a:lumMod val="50000"/>
                  </a:schemeClr>
                </a:solidFill>
                <a:latin typeface="HG丸ｺﾞｼｯｸM-PRO" panose="020F0600000000000000" pitchFamily="50" charset="-128"/>
                <a:ea typeface="HG丸ｺﾞｼｯｸM-PRO" panose="020F0600000000000000" pitchFamily="50" charset="-128"/>
              </a:rPr>
              <a:t>　　　　　　　　　　　　　</a:t>
            </a:r>
            <a:endParaRPr kumimoji="1" lang="en-US" altLang="ja-JP" sz="2400"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smtClean="0">
                <a:solidFill>
                  <a:schemeClr val="tx2">
                    <a:lumMod val="50000"/>
                  </a:schemeClr>
                </a:solidFill>
                <a:latin typeface="HG丸ｺﾞｼｯｸM-PRO" panose="020F0600000000000000" pitchFamily="50" charset="-128"/>
                <a:ea typeface="HG丸ｺﾞｼｯｸM-PRO" panose="020F0600000000000000" pitchFamily="50" charset="-128"/>
              </a:rPr>
              <a:t>  　ポリオ・プラスは私達チームの国際奉仕活動です</a:t>
            </a:r>
            <a:r>
              <a:rPr kumimoji="1" lang="ja-JP" altLang="en-US" sz="2800" dirty="0" smtClean="0">
                <a:solidFill>
                  <a:schemeClr val="tx2">
                    <a:lumMod val="50000"/>
                  </a:schemeClr>
                </a:solidFill>
                <a:latin typeface="HGP明朝E" panose="02020900000000000000" pitchFamily="18" charset="-128"/>
                <a:ea typeface="HGP明朝E" panose="02020900000000000000" pitchFamily="18" charset="-128"/>
              </a:rPr>
              <a:t>。</a:t>
            </a:r>
            <a:endParaRPr kumimoji="1" lang="en-US" altLang="ja-JP" sz="2800" dirty="0" smtClean="0">
              <a:solidFill>
                <a:schemeClr val="tx2">
                  <a:lumMod val="50000"/>
                </a:schemeClr>
              </a:solidFill>
              <a:latin typeface="HGP明朝E" panose="02020900000000000000" pitchFamily="18" charset="-128"/>
              <a:ea typeface="HGP明朝E" panose="02020900000000000000" pitchFamily="18" charset="-128"/>
            </a:endParaRPr>
          </a:p>
          <a:p>
            <a:endParaRPr kumimoji="1" lang="ja-JP" altLang="en-US" dirty="0"/>
          </a:p>
        </p:txBody>
      </p:sp>
      <p:grpSp>
        <p:nvGrpSpPr>
          <p:cNvPr id="4" name="Group 102"/>
          <p:cNvGrpSpPr>
            <a:grpSpLocks/>
          </p:cNvGrpSpPr>
          <p:nvPr/>
        </p:nvGrpSpPr>
        <p:grpSpPr bwMode="auto">
          <a:xfrm>
            <a:off x="1676400" y="5653612"/>
            <a:ext cx="1535430" cy="1043940"/>
            <a:chOff x="8385" y="875"/>
            <a:chExt cx="2418" cy="1644"/>
          </a:xfrm>
        </p:grpSpPr>
        <p:pic>
          <p:nvPicPr>
            <p:cNvPr id="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4" name="正方形/長方形 13"/>
          <p:cNvSpPr/>
          <p:nvPr/>
        </p:nvSpPr>
        <p:spPr>
          <a:xfrm>
            <a:off x="3423920" y="5860671"/>
            <a:ext cx="6015990" cy="646331"/>
          </a:xfrm>
          <a:prstGeom prst="rect">
            <a:avLst/>
          </a:prstGeom>
        </p:spPr>
        <p:txBody>
          <a:bodyPr wrap="square">
            <a:spAutoFit/>
          </a:bodyPr>
          <a:lstStyle/>
          <a:p>
            <a:r>
              <a:rPr lang="ja-JP" altLang="en-US" sz="1800" dirty="0">
                <a:solidFill>
                  <a:schemeClr val="tx2">
                    <a:lumMod val="50000"/>
                  </a:schemeClr>
                </a:solidFill>
                <a:latin typeface="HG丸ｺﾞｼｯｸM-PRO" panose="020F0600000000000000" pitchFamily="50" charset="-128"/>
                <a:ea typeface="HG丸ｺﾞｼｯｸM-PRO" panose="020F0600000000000000" pitchFamily="50" charset="-128"/>
              </a:rPr>
              <a:t>ロータリー財団</a:t>
            </a:r>
            <a:r>
              <a:rPr lang="en-US" altLang="ja-JP" sz="1800" dirty="0">
                <a:solidFill>
                  <a:schemeClr val="tx2">
                    <a:lumMod val="50000"/>
                  </a:schemeClr>
                </a:solidFill>
                <a:latin typeface="HG丸ｺﾞｼｯｸM-PRO" panose="020F0600000000000000" pitchFamily="50" charset="-128"/>
                <a:ea typeface="HG丸ｺﾞｼｯｸM-PRO" panose="020F0600000000000000" pitchFamily="50" charset="-128"/>
              </a:rPr>
              <a:t>100</a:t>
            </a:r>
            <a:r>
              <a:rPr lang="ja-JP" altLang="en-US" sz="1800" dirty="0" smtClean="0">
                <a:solidFill>
                  <a:schemeClr val="tx2">
                    <a:lumMod val="50000"/>
                  </a:schemeClr>
                </a:solidFill>
                <a:latin typeface="HG丸ｺﾞｼｯｸM-PRO" panose="020F0600000000000000" pitchFamily="50" charset="-128"/>
                <a:ea typeface="HG丸ｺﾞｼｯｸM-PRO" panose="020F0600000000000000" pitchFamily="50" charset="-128"/>
              </a:rPr>
              <a:t>周年</a:t>
            </a:r>
            <a:r>
              <a:rPr lang="ja-JP" altLang="en-US" sz="1800" dirty="0">
                <a:solidFill>
                  <a:schemeClr val="tx2">
                    <a:lumMod val="50000"/>
                  </a:schemeClr>
                </a:solidFill>
                <a:latin typeface="HG丸ｺﾞｼｯｸM-PRO" panose="020F0600000000000000" pitchFamily="50" charset="-128"/>
                <a:ea typeface="HG丸ｺﾞｼｯｸM-PRO" panose="020F0600000000000000" pitchFamily="50" charset="-128"/>
              </a:rPr>
              <a:t>　</a:t>
            </a:r>
            <a:r>
              <a:rPr lang="ja-JP" altLang="en-US" sz="1800" dirty="0" smtClean="0">
                <a:solidFill>
                  <a:schemeClr val="tx2">
                    <a:lumMod val="50000"/>
                  </a:schemeClr>
                </a:solidFill>
                <a:latin typeface="HG丸ｺﾞｼｯｸM-PRO" panose="020F0600000000000000" pitchFamily="50" charset="-128"/>
                <a:ea typeface="HG丸ｺﾞｼｯｸM-PRO" panose="020F0600000000000000" pitchFamily="50" charset="-128"/>
              </a:rPr>
              <a:t>企画</a:t>
            </a:r>
            <a:r>
              <a:rPr lang="ja-JP" altLang="en-US" sz="1800" dirty="0">
                <a:solidFill>
                  <a:schemeClr val="tx2">
                    <a:lumMod val="50000"/>
                  </a:schemeClr>
                </a:solidFill>
                <a:latin typeface="HG丸ｺﾞｼｯｸM-PRO" panose="020F0600000000000000" pitchFamily="50" charset="-128"/>
                <a:ea typeface="HG丸ｺﾞｼｯｸM-PRO" panose="020F0600000000000000" pitchFamily="50" charset="-128"/>
              </a:rPr>
              <a:t>し皆で祝いましょう。　　　　　　　　　　　　　　　　　　　　　　　　　　　　　　　　　　　　　　　　　　　　　　　　　　　　　　　　　　　　</a:t>
            </a:r>
          </a:p>
          <a:p>
            <a:r>
              <a:rPr lang="ja-JP" altLang="en-US" sz="1800" dirty="0" smtClean="0">
                <a:solidFill>
                  <a:schemeClr val="tx2">
                    <a:lumMod val="50000"/>
                  </a:schemeClr>
                </a:solidFill>
                <a:latin typeface="HG丸ｺﾞｼｯｸM-PRO" panose="020F0600000000000000" pitchFamily="50" charset="-128"/>
                <a:ea typeface="HG丸ｺﾞｼｯｸM-PRO" panose="020F0600000000000000" pitchFamily="50" charset="-128"/>
              </a:rPr>
              <a:t>ロータリーデイ</a:t>
            </a:r>
            <a:r>
              <a:rPr lang="ja-JP" altLang="en-US" sz="1800" dirty="0">
                <a:solidFill>
                  <a:schemeClr val="tx2">
                    <a:lumMod val="50000"/>
                  </a:schemeClr>
                </a:solidFill>
                <a:latin typeface="HG丸ｺﾞｼｯｸM-PRO" panose="020F0600000000000000" pitchFamily="50" charset="-128"/>
                <a:ea typeface="HG丸ｺﾞｼｯｸM-PRO" panose="020F0600000000000000" pitchFamily="50" charset="-128"/>
              </a:rPr>
              <a:t>では地域の方々も巻き込んで・</a:t>
            </a:r>
          </a:p>
        </p:txBody>
      </p:sp>
    </p:spTree>
    <p:extLst>
      <p:ext uri="{BB962C8B-B14F-4D97-AF65-F5344CB8AC3E}">
        <p14:creationId xmlns:p14="http://schemas.microsoft.com/office/powerpoint/2010/main" val="1321344804"/>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5925"/>
            <a:ext cx="8763000" cy="533400"/>
          </a:xfrm>
        </p:spPr>
        <p:txBody>
          <a:bodyPr/>
          <a:lstStyle/>
          <a:p>
            <a:r>
              <a:rPr kumimoji="1" lang="ja-JP" altLang="en-US" sz="2800" dirty="0">
                <a:latin typeface="HG丸ｺﾞｼｯｸM-PRO" panose="020F0600000000000000" pitchFamily="50" charset="-128"/>
                <a:ea typeface="HG丸ｺﾞｼｯｸM-PRO" panose="020F0600000000000000" pitchFamily="50" charset="-128"/>
              </a:rPr>
              <a:t>ポリオ・プラスには目指すロータリーの姿がある</a:t>
            </a:r>
          </a:p>
        </p:txBody>
      </p:sp>
      <p:sp>
        <p:nvSpPr>
          <p:cNvPr id="3" name="コンテンツ プレースホルダー 2"/>
          <p:cNvSpPr>
            <a:spLocks noGrp="1"/>
          </p:cNvSpPr>
          <p:nvPr>
            <p:ph idx="1"/>
          </p:nvPr>
        </p:nvSpPr>
        <p:spPr>
          <a:xfrm>
            <a:off x="609600" y="1441367"/>
            <a:ext cx="7581900" cy="4301491"/>
          </a:xfrm>
        </p:spPr>
        <p:txBody>
          <a:bodyPr/>
          <a:lstStyle/>
          <a:p>
            <a:r>
              <a:rPr kumimoji="1" lang="ja-JP" altLang="en-US" sz="2400" b="1" dirty="0">
                <a:solidFill>
                  <a:schemeClr val="tx2">
                    <a:lumMod val="50000"/>
                  </a:schemeClr>
                </a:solidFill>
                <a:latin typeface="HG丸ｺﾞｼｯｸM-PRO" panose="020F0600000000000000" pitchFamily="50" charset="-128"/>
                <a:ea typeface="HG丸ｺﾞｼｯｸM-PRO" panose="020F0600000000000000" pitchFamily="50" charset="-128"/>
              </a:rPr>
              <a:t>より大きな注目</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と影響</a:t>
            </a:r>
            <a:endPar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endParaRPr kumimoji="1" lang="ja-JP" altLang="en-US" sz="1200" b="1" dirty="0">
              <a:solidFill>
                <a:schemeClr val="tx2">
                  <a:lumMod val="50000"/>
                </a:schemeClr>
              </a:solidFill>
              <a:latin typeface="HG丸ｺﾞｼｯｸM-PRO" panose="020F0600000000000000" pitchFamily="50" charset="-128"/>
              <a:ea typeface="HG丸ｺﾞｼｯｸM-PRO" panose="020F0600000000000000" pitchFamily="50" charset="-128"/>
            </a:endParaRPr>
          </a:p>
          <a:p>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より大きな</a:t>
            </a:r>
            <a:r>
              <a:rPr kumimoji="1" lang="ja-JP" altLang="en-US" sz="2400" b="1" dirty="0">
                <a:solidFill>
                  <a:schemeClr val="tx2">
                    <a:lumMod val="50000"/>
                  </a:schemeClr>
                </a:solidFill>
                <a:latin typeface="HG丸ｺﾞｼｯｸM-PRO" panose="020F0600000000000000" pitchFamily="50" charset="-128"/>
                <a:ea typeface="HG丸ｺﾞｼｯｸM-PRO" panose="020F0600000000000000" pitchFamily="50" charset="-128"/>
              </a:rPr>
              <a:t>活動</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成果</a:t>
            </a:r>
            <a:endPar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endParaRPr kumimoji="1" lang="ja-JP" altLang="en-US" sz="1400" b="1" dirty="0">
              <a:solidFill>
                <a:schemeClr val="tx2">
                  <a:lumMod val="50000"/>
                </a:schemeClr>
              </a:solidFill>
              <a:latin typeface="HG丸ｺﾞｼｯｸM-PRO" panose="020F0600000000000000" pitchFamily="50" charset="-128"/>
              <a:ea typeface="HG丸ｺﾞｼｯｸM-PRO" panose="020F0600000000000000" pitchFamily="50" charset="-128"/>
            </a:endParaRPr>
          </a:p>
          <a:p>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ロータリー</a:t>
            </a:r>
            <a:r>
              <a:rPr kumimoji="1" lang="ja-JP" altLang="en-US" sz="2400" b="1" dirty="0">
                <a:solidFill>
                  <a:schemeClr val="tx2">
                    <a:lumMod val="50000"/>
                  </a:schemeClr>
                </a:solidFill>
                <a:latin typeface="HG丸ｺﾞｼｯｸM-PRO" panose="020F0600000000000000" pitchFamily="50" charset="-128"/>
                <a:ea typeface="HG丸ｺﾞｼｯｸM-PRO" panose="020F0600000000000000" pitchFamily="50" charset="-128"/>
              </a:rPr>
              <a:t>の ブランディングと</a:t>
            </a: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ヴォイス</a:t>
            </a:r>
            <a:endParaRPr kumimoji="1" lang="en-US" altLang="ja-JP" sz="2400" b="1"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endParaRPr kumimoji="1" lang="en-US" altLang="ja-JP" dirty="0"/>
          </a:p>
          <a:p>
            <a:pPr marL="0" indent="0">
              <a:buNone/>
            </a:pPr>
            <a:endParaRPr kumimoji="1" lang="en-US" altLang="ja-JP" dirty="0" smtClean="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a:solidFill>
                <a:schemeClr val="tx2">
                  <a:lumMod val="50000"/>
                </a:schemeClr>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dirty="0" smtClean="0"/>
              <a:t>　　　　　　　　　　　　　</a:t>
            </a:r>
            <a:r>
              <a:rPr kumimoji="1" lang="ja-JP" altLang="en-US" sz="1800" dirty="0" smtClean="0">
                <a:solidFill>
                  <a:schemeClr val="tx2">
                    <a:lumMod val="50000"/>
                  </a:schemeClr>
                </a:solidFill>
                <a:latin typeface="HG丸ｺﾞｼｯｸM-PRO" panose="020F0600000000000000" pitchFamily="50" charset="-128"/>
                <a:ea typeface="HG丸ｺﾞｼｯｸM-PRO" panose="020F0600000000000000" pitchFamily="50" charset="-128"/>
              </a:rPr>
              <a:t>アドボカシー </a:t>
            </a:r>
            <a:r>
              <a:rPr kumimoji="1" lang="en-US" altLang="ja-JP" sz="1800" dirty="0">
                <a:solidFill>
                  <a:schemeClr val="tx2">
                    <a:lumMod val="50000"/>
                  </a:schemeClr>
                </a:solidFill>
                <a:latin typeface="HG丸ｺﾞｼｯｸM-PRO" panose="020F0600000000000000" pitchFamily="50" charset="-128"/>
                <a:ea typeface="HG丸ｺﾞｼｯｸM-PRO" panose="020F0600000000000000" pitchFamily="50" charset="-128"/>
              </a:rPr>
              <a:t>: </a:t>
            </a:r>
            <a:r>
              <a:rPr kumimoji="1" lang="ja-JP" altLang="en-US" sz="1800" dirty="0">
                <a:solidFill>
                  <a:schemeClr val="tx2">
                    <a:lumMod val="50000"/>
                  </a:schemeClr>
                </a:solidFill>
                <a:latin typeface="HG丸ｺﾞｼｯｸM-PRO" panose="020F0600000000000000" pitchFamily="50" charset="-128"/>
                <a:ea typeface="HG丸ｺﾞｼｯｸM-PRO" panose="020F0600000000000000" pitchFamily="50" charset="-128"/>
              </a:rPr>
              <a:t>伊勢サミットに向けて</a:t>
            </a:r>
          </a:p>
          <a:p>
            <a:pPr marL="0" indent="0">
              <a:buNone/>
            </a:pPr>
            <a:endParaRPr kumimoji="1" lang="en-US" altLang="ja-JP" dirty="0" smtClean="0"/>
          </a:p>
          <a:p>
            <a:pPr marL="0" indent="0">
              <a:buNone/>
            </a:pPr>
            <a:endParaRPr kumimoji="1" lang="en-US" altLang="ja-JP" dirty="0" smtClean="0"/>
          </a:p>
          <a:p>
            <a:pPr marL="0" indent="0">
              <a:buNone/>
            </a:pPr>
            <a:r>
              <a:rPr kumimoji="1" lang="ja-JP" altLang="en-US" dirty="0"/>
              <a:t>　　　　　　　　　</a:t>
            </a:r>
            <a:r>
              <a:rPr kumimoji="1" lang="ja-JP" altLang="en-US" dirty="0" smtClean="0"/>
              <a:t>　　　　　</a:t>
            </a:r>
            <a:endParaRPr kumimoji="1" lang="ja-JP" altLang="en-US" dirty="0"/>
          </a:p>
        </p:txBody>
      </p:sp>
      <p:grpSp>
        <p:nvGrpSpPr>
          <p:cNvPr id="4" name="Group 102"/>
          <p:cNvGrpSpPr>
            <a:grpSpLocks/>
          </p:cNvGrpSpPr>
          <p:nvPr/>
        </p:nvGrpSpPr>
        <p:grpSpPr bwMode="auto">
          <a:xfrm>
            <a:off x="1600200" y="5652977"/>
            <a:ext cx="1535430" cy="1043940"/>
            <a:chOff x="8385" y="875"/>
            <a:chExt cx="2418" cy="1644"/>
          </a:xfrm>
        </p:grpSpPr>
        <p:pic>
          <p:nvPicPr>
            <p:cNvPr id="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Tree>
    <p:extLst>
      <p:ext uri="{BB962C8B-B14F-4D97-AF65-F5344CB8AC3E}">
        <p14:creationId xmlns:p14="http://schemas.microsoft.com/office/powerpoint/2010/main" val="376268182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81000"/>
            <a:ext cx="9144000" cy="609600"/>
          </a:xfrm>
        </p:spPr>
        <p:txBody>
          <a:bodyPr/>
          <a:lstStyle/>
          <a:p>
            <a:pPr algn="ctr"/>
            <a:r>
              <a:rPr kumimoji="1" lang="en-US" altLang="ja-JP" sz="3200" b="1" dirty="0">
                <a:solidFill>
                  <a:schemeClr val="tx2">
                    <a:lumMod val="75000"/>
                  </a:schemeClr>
                </a:solidFill>
                <a:latin typeface="HG丸ｺﾞｼｯｸM-PRO" panose="020F0600000000000000" pitchFamily="50" charset="-128"/>
                <a:ea typeface="HG丸ｺﾞｼｯｸM-PRO" panose="020F0600000000000000" pitchFamily="50" charset="-128"/>
              </a:rPr>
              <a:t>END POLIO NOW</a:t>
            </a:r>
            <a:r>
              <a:rPr kumimoji="1" lang="en-US" altLang="ja-JP" b="1" dirty="0">
                <a:solidFill>
                  <a:schemeClr val="tx2">
                    <a:lumMod val="75000"/>
                  </a:schemeClr>
                </a:solidFill>
                <a:latin typeface="HG丸ｺﾞｼｯｸM-PRO" panose="020F0600000000000000" pitchFamily="50" charset="-128"/>
                <a:ea typeface="HG丸ｺﾞｼｯｸM-PRO" panose="020F0600000000000000" pitchFamily="50" charset="-128"/>
              </a:rPr>
              <a:t> </a:t>
            </a:r>
            <a:endParaRPr kumimoji="1" lang="ja-JP" altLang="en-US" sz="3200" b="1" dirty="0">
              <a:solidFill>
                <a:schemeClr val="tx2">
                  <a:lumMod val="75000"/>
                </a:schemeClr>
              </a:solidFill>
              <a:latin typeface="HG丸ｺﾞｼｯｸM-PRO" panose="020F0600000000000000" pitchFamily="50" charset="-128"/>
              <a:ea typeface="HG丸ｺﾞｼｯｸM-PRO" panose="020F0600000000000000" pitchFamily="50" charset="-128"/>
            </a:endParaRPr>
          </a:p>
        </p:txBody>
      </p:sp>
      <p:grpSp>
        <p:nvGrpSpPr>
          <p:cNvPr id="4" name="Group 102"/>
          <p:cNvGrpSpPr>
            <a:grpSpLocks/>
          </p:cNvGrpSpPr>
          <p:nvPr/>
        </p:nvGrpSpPr>
        <p:grpSpPr bwMode="auto">
          <a:xfrm>
            <a:off x="1676400" y="5662602"/>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pic>
        <p:nvPicPr>
          <p:cNvPr id="2050" name="Picture 2" descr="http://www.rotary6170.org/wp-content/uploads/2015/10/Make-History-Banner.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68966" y="2023993"/>
            <a:ext cx="7696200" cy="204470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0" y="4569758"/>
            <a:ext cx="9404287" cy="523220"/>
          </a:xfrm>
          <a:prstGeom prst="rect">
            <a:avLst/>
          </a:prstGeom>
        </p:spPr>
        <p:txBody>
          <a:bodyPr wrap="square">
            <a:spAutoFit/>
          </a:bodyPr>
          <a:lstStyle/>
          <a:p>
            <a:r>
              <a:rPr lang="ja-JP" altLang="en-US" sz="2800" dirty="0">
                <a:solidFill>
                  <a:schemeClr val="tx2">
                    <a:lumMod val="75000"/>
                  </a:schemeClr>
                </a:solidFill>
                <a:latin typeface="HG丸ｺﾞｼｯｸM-PRO" panose="020F0600000000000000" pitchFamily="50" charset="-128"/>
                <a:ea typeface="HG丸ｺﾞｼｯｸM-PRO" panose="020F0600000000000000" pitchFamily="50" charset="-128"/>
              </a:rPr>
              <a:t> ポ</a:t>
            </a:r>
            <a:r>
              <a:rPr lang="ja-JP" altLang="en-US" sz="2800" b="1" dirty="0">
                <a:solidFill>
                  <a:schemeClr val="tx2">
                    <a:lumMod val="75000"/>
                  </a:schemeClr>
                </a:solidFill>
                <a:latin typeface="HG丸ｺﾞｼｯｸM-PRO" panose="020F0600000000000000" pitchFamily="50" charset="-128"/>
                <a:ea typeface="HG丸ｺﾞｼｯｸM-PRO" panose="020F0600000000000000" pitchFamily="50" charset="-128"/>
              </a:rPr>
              <a:t>リオへ一人当たり</a:t>
            </a:r>
            <a:r>
              <a:rPr lang="en-US" altLang="ja-JP" sz="2800" b="1" dirty="0">
                <a:solidFill>
                  <a:srgbClr val="C00000"/>
                </a:solidFill>
                <a:latin typeface="HG丸ｺﾞｼｯｸM-PRO" panose="020F0600000000000000" pitchFamily="50" charset="-128"/>
                <a:ea typeface="HG丸ｺﾞｼｯｸM-PRO" panose="020F0600000000000000" pitchFamily="50" charset="-128"/>
              </a:rPr>
              <a:t>60</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ドル以上</a:t>
            </a:r>
            <a:r>
              <a:rPr lang="ja-JP" altLang="en-US" sz="2800" b="1" dirty="0">
                <a:solidFill>
                  <a:schemeClr val="tx2">
                    <a:lumMod val="75000"/>
                  </a:schemeClr>
                </a:solidFill>
                <a:latin typeface="HG丸ｺﾞｼｯｸM-PRO" panose="020F0600000000000000" pitchFamily="50" charset="-128"/>
                <a:ea typeface="HG丸ｺﾞｼｯｸM-PRO" panose="020F0600000000000000" pitchFamily="50" charset="-128"/>
              </a:rPr>
              <a:t>の寄付を御願いします</a:t>
            </a:r>
          </a:p>
        </p:txBody>
      </p:sp>
      <p:sp>
        <p:nvSpPr>
          <p:cNvPr id="3" name="正方形/長方形 2"/>
          <p:cNvSpPr/>
          <p:nvPr/>
        </p:nvSpPr>
        <p:spPr>
          <a:xfrm>
            <a:off x="2357755" y="1391593"/>
            <a:ext cx="4854214" cy="584775"/>
          </a:xfrm>
          <a:prstGeom prst="rect">
            <a:avLst/>
          </a:prstGeom>
        </p:spPr>
        <p:txBody>
          <a:bodyPr wrap="none">
            <a:spAutoFit/>
          </a:bodyPr>
          <a:lstStyle/>
          <a:p>
            <a:r>
              <a:rPr lang="ja-JP" altLang="en-US" sz="3200" b="1" dirty="0">
                <a:solidFill>
                  <a:schemeClr val="tx2">
                    <a:lumMod val="60000"/>
                    <a:lumOff val="40000"/>
                  </a:schemeClr>
                </a:solidFill>
                <a:latin typeface="HG丸ｺﾞｼｯｸM-PRO" panose="020F0600000000000000" pitchFamily="50" charset="-128"/>
                <a:ea typeface="HG丸ｺﾞｼｯｸM-PRO" panose="020F0600000000000000" pitchFamily="50" charset="-128"/>
              </a:rPr>
              <a:t> 歴史に１ペイジを刻もう</a:t>
            </a:r>
          </a:p>
        </p:txBody>
      </p:sp>
      <p:sp>
        <p:nvSpPr>
          <p:cNvPr id="15" name="正方形/長方形 14"/>
          <p:cNvSpPr/>
          <p:nvPr/>
        </p:nvSpPr>
        <p:spPr>
          <a:xfrm>
            <a:off x="5795232" y="6244242"/>
            <a:ext cx="2569934" cy="461665"/>
          </a:xfrm>
          <a:prstGeom prst="rect">
            <a:avLst/>
          </a:prstGeom>
        </p:spPr>
        <p:txBody>
          <a:bodyPr wrap="none">
            <a:spAutoFit/>
          </a:bodyPr>
          <a:lstStyle/>
          <a:p>
            <a:r>
              <a:rPr lang="ja-JP" altLang="en-US" dirty="0"/>
              <a:t>　</a:t>
            </a:r>
            <a:r>
              <a:rPr lang="en-US" altLang="ja-JP" sz="1800" dirty="0">
                <a:latin typeface="HG明朝E" panose="02020909000000000000" pitchFamily="17" charset="-128"/>
                <a:ea typeface="HG明朝E" panose="02020909000000000000" pitchFamily="17" charset="-128"/>
              </a:rPr>
              <a:t>2660</a:t>
            </a:r>
            <a:r>
              <a:rPr lang="ja-JP" altLang="en-US" sz="1800" dirty="0">
                <a:latin typeface="HG明朝E" panose="02020909000000000000" pitchFamily="17" charset="-128"/>
                <a:ea typeface="HG明朝E" panose="02020909000000000000" pitchFamily="17" charset="-128"/>
              </a:rPr>
              <a:t>地区財団委員会</a:t>
            </a:r>
          </a:p>
        </p:txBody>
      </p:sp>
    </p:spTree>
    <p:extLst>
      <p:ext uri="{BB962C8B-B14F-4D97-AF65-F5344CB8AC3E}">
        <p14:creationId xmlns:p14="http://schemas.microsoft.com/office/powerpoint/2010/main" val="323289444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6288" y="381000"/>
            <a:ext cx="5791200" cy="609600"/>
          </a:xfrm>
        </p:spPr>
        <p:txBody>
          <a:bodyPr/>
          <a:lstStyle/>
          <a:p>
            <a:r>
              <a:rPr kumimoji="1" lang="ja-JP" altLang="en-US" sz="2400" b="1"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en-US" altLang="ja-JP" sz="2400" b="1" dirty="0">
                <a:solidFill>
                  <a:schemeClr val="tx2">
                    <a:lumMod val="75000"/>
                  </a:schemeClr>
                </a:solidFill>
                <a:latin typeface="HG丸ｺﾞｼｯｸM-PRO" panose="020F0600000000000000" pitchFamily="50" charset="-128"/>
                <a:ea typeface="HG丸ｺﾞｼｯｸM-PRO" panose="020F0600000000000000" pitchFamily="50" charset="-128"/>
              </a:rPr>
              <a:t>Good-Bye POLIO, Thanks Rotary</a:t>
            </a:r>
            <a:endParaRPr kumimoji="1" lang="ja-JP" altLang="en-US" sz="2400" b="1" dirty="0">
              <a:solidFill>
                <a:schemeClr val="tx2">
                  <a:lumMod val="75000"/>
                </a:schemeClr>
              </a:solidFill>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5100206" y="4218163"/>
            <a:ext cx="3195285" cy="646331"/>
          </a:xfrm>
          <a:prstGeom prst="rect">
            <a:avLst/>
          </a:prstGeom>
        </p:spPr>
        <p:txBody>
          <a:bodyPr wrap="square">
            <a:spAutoFit/>
          </a:bodyPr>
          <a:lstStyle/>
          <a:p>
            <a:r>
              <a:rPr lang="en-US" altLang="ja-JP" sz="1800" dirty="0" smtClean="0">
                <a:latin typeface="HG丸ｺﾞｼｯｸM-PRO" panose="020F0600000000000000" pitchFamily="50" charset="-128"/>
                <a:ea typeface="HG丸ｺﾞｼｯｸM-PRO" panose="020F0600000000000000" pitchFamily="50" charset="-128"/>
              </a:rPr>
              <a:t>2011</a:t>
            </a:r>
            <a:r>
              <a:rPr lang="ja-JP" altLang="en-US" sz="1800" dirty="0" smtClean="0">
                <a:latin typeface="HG丸ｺﾞｼｯｸM-PRO" panose="020F0600000000000000" pitchFamily="50" charset="-128"/>
                <a:ea typeface="HG丸ｺﾞｼｯｸM-PRO" panose="020F0600000000000000" pitchFamily="50" charset="-128"/>
              </a:rPr>
              <a:t>年</a:t>
            </a:r>
            <a:r>
              <a:rPr lang="en-US" altLang="ja-JP" sz="1800" dirty="0" smtClean="0">
                <a:latin typeface="HG丸ｺﾞｼｯｸM-PRO" panose="020F0600000000000000" pitchFamily="50" charset="-128"/>
                <a:ea typeface="HG丸ｺﾞｼｯｸM-PRO" panose="020F0600000000000000" pitchFamily="50" charset="-128"/>
              </a:rPr>
              <a:t>9</a:t>
            </a:r>
            <a:r>
              <a:rPr lang="ja-JP" altLang="en-US" sz="1800" dirty="0" smtClean="0">
                <a:latin typeface="HG丸ｺﾞｼｯｸM-PRO" panose="020F0600000000000000" pitchFamily="50" charset="-128"/>
                <a:ea typeface="HG丸ｺﾞｼｯｸM-PRO" panose="020F0600000000000000" pitchFamily="50" charset="-128"/>
              </a:rPr>
              <a:t>月</a:t>
            </a:r>
            <a:r>
              <a:rPr lang="en-US" altLang="ja-JP" sz="1800" dirty="0" smtClean="0">
                <a:latin typeface="HG丸ｺﾞｼｯｸM-PRO" panose="020F0600000000000000" pitchFamily="50" charset="-128"/>
                <a:ea typeface="HG丸ｺﾞｼｯｸM-PRO" panose="020F0600000000000000" pitchFamily="50" charset="-128"/>
              </a:rPr>
              <a:t>20</a:t>
            </a:r>
            <a:r>
              <a:rPr lang="ja-JP" altLang="en-US" sz="1800" dirty="0" smtClean="0">
                <a:latin typeface="HG丸ｺﾞｼｯｸM-PRO" panose="020F0600000000000000" pitchFamily="50" charset="-128"/>
                <a:ea typeface="HG丸ｺﾞｼｯｸM-PRO" panose="020F0600000000000000" pitchFamily="50" charset="-128"/>
              </a:rPr>
              <a:t>日</a:t>
            </a:r>
          </a:p>
          <a:p>
            <a:r>
              <a:rPr lang="ja-JP" altLang="en-US" sz="1800" dirty="0" smtClean="0">
                <a:latin typeface="HG丸ｺﾞｼｯｸM-PRO" panose="020F0600000000000000" pitchFamily="50" charset="-128"/>
                <a:ea typeface="HG丸ｺﾞｼｯｸM-PRO" panose="020F0600000000000000" pitchFamily="50" charset="-128"/>
              </a:rPr>
              <a:t>　　　　日本記者クラブにて</a:t>
            </a:r>
            <a:endParaRPr lang="ja-JP" altLang="en-US" sz="18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3086100" y="2945069"/>
            <a:ext cx="2895600" cy="923330"/>
          </a:xfrm>
          <a:prstGeom prst="rect">
            <a:avLst/>
          </a:prstGeom>
        </p:spPr>
        <p:txBody>
          <a:bodyPr wrap="square">
            <a:spAutoFit/>
          </a:bodyPr>
          <a:lstStyle/>
          <a:p>
            <a:r>
              <a:rPr lang="ja-JP" altLang="en-US" sz="1800" dirty="0">
                <a:latin typeface="HG丸ｺﾞｼｯｸM-PRO" panose="020F0600000000000000" pitchFamily="50" charset="-128"/>
                <a:ea typeface="HG丸ｺﾞｼｯｸM-PRO" panose="020F0600000000000000" pitchFamily="50" charset="-128"/>
              </a:rPr>
              <a:t>ローランド・サッター </a:t>
            </a:r>
            <a:r>
              <a:rPr lang="ja-JP" altLang="en-US" sz="1800" dirty="0" smtClean="0">
                <a:latin typeface="HG丸ｺﾞｼｯｸM-PRO" panose="020F0600000000000000" pitchFamily="50" charset="-128"/>
                <a:ea typeface="HG丸ｺﾞｼｯｸM-PRO" panose="020F0600000000000000" pitchFamily="50" charset="-128"/>
              </a:rPr>
              <a:t>氏　</a:t>
            </a:r>
            <a:r>
              <a:rPr lang="en-US" altLang="ja-JP" sz="1800" dirty="0" smtClean="0">
                <a:latin typeface="HG丸ｺﾞｼｯｸM-PRO" panose="020F0600000000000000" pitchFamily="50" charset="-128"/>
                <a:ea typeface="HG丸ｺﾞｼｯｸM-PRO" panose="020F0600000000000000" pitchFamily="50" charset="-128"/>
              </a:rPr>
              <a:t>WHO</a:t>
            </a:r>
            <a:r>
              <a:rPr lang="ja-JP" altLang="en-US" sz="1800" dirty="0">
                <a:latin typeface="HG丸ｺﾞｼｯｸM-PRO" panose="020F0600000000000000" pitchFamily="50" charset="-128"/>
                <a:ea typeface="HG丸ｺﾞｼｯｸM-PRO" panose="020F0600000000000000" pitchFamily="50" charset="-128"/>
              </a:rPr>
              <a:t>ポリオ </a:t>
            </a:r>
            <a:r>
              <a:rPr lang="en-US" altLang="ja-JP" sz="1800" dirty="0" smtClean="0">
                <a:latin typeface="HG丸ｺﾞｼｯｸM-PRO" panose="020F0600000000000000" pitchFamily="50" charset="-128"/>
                <a:ea typeface="HG丸ｺﾞｼｯｸM-PRO" panose="020F0600000000000000" pitchFamily="50" charset="-128"/>
              </a:rPr>
              <a:t>GPEI</a:t>
            </a:r>
            <a:r>
              <a:rPr lang="ja-JP" altLang="en-US" sz="1800" dirty="0" smtClean="0">
                <a:latin typeface="HG丸ｺﾞｼｯｸM-PRO" panose="020F0600000000000000" pitchFamily="50" charset="-128"/>
                <a:ea typeface="HG丸ｺﾞｼｯｸM-PRO" panose="020F0600000000000000" pitchFamily="50" charset="-128"/>
              </a:rPr>
              <a:t>　担当</a:t>
            </a:r>
            <a:endParaRPr lang="ja-JP" altLang="en-US" sz="1800" dirty="0">
              <a:latin typeface="HG丸ｺﾞｼｯｸM-PRO" panose="020F0600000000000000" pitchFamily="50" charset="-128"/>
              <a:ea typeface="HG丸ｺﾞｼｯｸM-PRO" panose="020F0600000000000000" pitchFamily="50" charset="-128"/>
            </a:endParaRPr>
          </a:p>
          <a:p>
            <a:r>
              <a:rPr lang="ja-JP" altLang="en-US" sz="1800" dirty="0">
                <a:latin typeface="HG丸ｺﾞｼｯｸM-PRO" panose="020F0600000000000000" pitchFamily="50" charset="-128"/>
                <a:ea typeface="HG丸ｺﾞｼｯｸM-PRO" panose="020F0600000000000000" pitchFamily="50" charset="-128"/>
              </a:rPr>
              <a:t>　</a:t>
            </a:r>
            <a:r>
              <a:rPr lang="ja-JP" altLang="en-US" sz="1800" dirty="0" smtClean="0">
                <a:latin typeface="HG丸ｺﾞｼｯｸM-PRO" panose="020F0600000000000000" pitchFamily="50" charset="-128"/>
                <a:ea typeface="HG丸ｺﾞｼｯｸM-PRO" panose="020F0600000000000000" pitchFamily="50" charset="-128"/>
              </a:rPr>
              <a:t>　　　</a:t>
            </a:r>
            <a:endParaRPr lang="ja-JP" altLang="en-US" sz="1800" dirty="0">
              <a:latin typeface="HG丸ｺﾞｼｯｸM-PRO" panose="020F0600000000000000" pitchFamily="50" charset="-128"/>
              <a:ea typeface="HG丸ｺﾞｼｯｸM-PRO" panose="020F0600000000000000" pitchFamily="50" charset="-128"/>
            </a:endParaRPr>
          </a:p>
        </p:txBody>
      </p:sp>
      <p:pic>
        <p:nvPicPr>
          <p:cNvPr id="6" name="20160403-14303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74288" y="1182329"/>
            <a:ext cx="7543800" cy="4059282"/>
          </a:xfr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288" y="1072180"/>
            <a:ext cx="7543799" cy="4560343"/>
          </a:xfrm>
          <a:prstGeom prst="rect">
            <a:avLst/>
          </a:prstGeom>
        </p:spPr>
      </p:pic>
      <p:grpSp>
        <p:nvGrpSpPr>
          <p:cNvPr id="19" name="Group 102"/>
          <p:cNvGrpSpPr>
            <a:grpSpLocks/>
          </p:cNvGrpSpPr>
          <p:nvPr/>
        </p:nvGrpSpPr>
        <p:grpSpPr bwMode="auto">
          <a:xfrm>
            <a:off x="1752600" y="5741949"/>
            <a:ext cx="1535430" cy="1043940"/>
            <a:chOff x="8385" y="875"/>
            <a:chExt cx="2418" cy="1644"/>
          </a:xfrm>
        </p:grpSpPr>
        <p:pic>
          <p:nvPicPr>
            <p:cNvPr id="20" name="Picture 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23" name="Picture 1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27"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28"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Tree>
    <p:extLst>
      <p:ext uri="{BB962C8B-B14F-4D97-AF65-F5344CB8AC3E}">
        <p14:creationId xmlns:p14="http://schemas.microsoft.com/office/powerpoint/2010/main" val="3474557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429058"/>
            <a:ext cx="8949970" cy="532668"/>
          </a:xfrm>
        </p:spPr>
        <p:txBody>
          <a:bodyPr/>
          <a:lstStyle/>
          <a:p>
            <a:pPr algn="ctr"/>
            <a:r>
              <a:rPr kumimoji="1" lang="ja-JP" altLang="en-US" sz="2800" dirty="0">
                <a:solidFill>
                  <a:schemeClr val="tx2">
                    <a:lumMod val="75000"/>
                  </a:schemeClr>
                </a:solidFill>
                <a:latin typeface="HG丸ｺﾞｼｯｸM-PRO" panose="020F0600000000000000" pitchFamily="50" charset="-128"/>
                <a:ea typeface="HG丸ｺﾞｼｯｸM-PRO" panose="020F0600000000000000" pitchFamily="50" charset="-128"/>
              </a:rPr>
              <a:t>ポリオ・プラス基金への寄付</a:t>
            </a:r>
            <a:endParaRPr kumimoji="1" lang="ja-JP" altLang="en-US" sz="4000" dirty="0">
              <a:solidFill>
                <a:schemeClr val="tx2">
                  <a:lumMod val="75000"/>
                </a:schemeClr>
              </a:solidFill>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228" y="6305473"/>
            <a:ext cx="2457793" cy="552527"/>
          </a:xfr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 y="990966"/>
            <a:ext cx="9111230" cy="5334000"/>
          </a:xfrm>
          <a:prstGeom prst="rect">
            <a:avLst/>
          </a:prstGeom>
        </p:spPr>
      </p:pic>
    </p:spTree>
    <p:extLst>
      <p:ext uri="{BB962C8B-B14F-4D97-AF65-F5344CB8AC3E}">
        <p14:creationId xmlns:p14="http://schemas.microsoft.com/office/powerpoint/2010/main" val="324282297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38226"/>
            <a:ext cx="8229600" cy="4706938"/>
          </a:xfrm>
        </p:spPr>
        <p:txBody>
          <a:bodyPr/>
          <a:lstStyle/>
          <a:p>
            <a:pPr marL="0" indent="0">
              <a:buNone/>
            </a:pPr>
            <a:r>
              <a:rPr kumimoji="1" lang="ja-JP" altLang="en-US" dirty="0"/>
              <a:t>　　　　　　　　</a:t>
            </a:r>
            <a:endParaRPr kumimoji="1" lang="en-US" altLang="ja-JP" sz="2800" dirty="0">
              <a:latin typeface="HGP明朝E" panose="02020900000000000000" pitchFamily="18" charset="-128"/>
              <a:ea typeface="HGP明朝E" panose="02020900000000000000" pitchFamily="18" charset="-128"/>
            </a:endParaRPr>
          </a:p>
        </p:txBody>
      </p:sp>
      <p:grpSp>
        <p:nvGrpSpPr>
          <p:cNvPr id="4" name="Group 102"/>
          <p:cNvGrpSpPr>
            <a:grpSpLocks/>
          </p:cNvGrpSpPr>
          <p:nvPr/>
        </p:nvGrpSpPr>
        <p:grpSpPr bwMode="auto">
          <a:xfrm>
            <a:off x="1676400" y="5740531"/>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5940" y="1631428"/>
            <a:ext cx="3389594" cy="2065211"/>
          </a:xfrm>
          <a:prstGeom prst="rect">
            <a:avLst/>
          </a:prstGeom>
        </p:spPr>
      </p:pic>
      <p:sp>
        <p:nvSpPr>
          <p:cNvPr id="16" name="正方形/長方形 15"/>
          <p:cNvSpPr/>
          <p:nvPr/>
        </p:nvSpPr>
        <p:spPr>
          <a:xfrm>
            <a:off x="1865947" y="4245421"/>
            <a:ext cx="5037109" cy="461665"/>
          </a:xfrm>
          <a:prstGeom prst="rect">
            <a:avLst/>
          </a:prstGeom>
        </p:spPr>
        <p:txBody>
          <a:bodyPr wrap="square">
            <a:spAutoFit/>
          </a:bodyPr>
          <a:lstStyle/>
          <a:p>
            <a:r>
              <a:rPr lang="ja-JP" altLang="en-US" dirty="0">
                <a:solidFill>
                  <a:schemeClr val="tx2">
                    <a:lumMod val="75000"/>
                  </a:schemeClr>
                </a:solidFill>
                <a:latin typeface="HGP明朝E" panose="02020900000000000000" pitchFamily="18" charset="-128"/>
                <a:ea typeface="HGP明朝E" panose="02020900000000000000" pitchFamily="18" charset="-128"/>
              </a:rPr>
              <a:t>　　　　　ご清聴　ありございました</a:t>
            </a:r>
          </a:p>
        </p:txBody>
      </p:sp>
      <p:sp>
        <p:nvSpPr>
          <p:cNvPr id="17" name="正方形/長方形 16"/>
          <p:cNvSpPr/>
          <p:nvPr/>
        </p:nvSpPr>
        <p:spPr>
          <a:xfrm>
            <a:off x="443948" y="4925581"/>
            <a:ext cx="9144000" cy="400110"/>
          </a:xfrm>
          <a:prstGeom prst="rect">
            <a:avLst/>
          </a:prstGeom>
        </p:spPr>
        <p:txBody>
          <a:bodyPr wrap="square">
            <a:spAutoFit/>
          </a:bodyPr>
          <a:lstStyle/>
          <a:p>
            <a:r>
              <a:rPr lang="ja-JP" altLang="en-US" sz="2000" dirty="0">
                <a:solidFill>
                  <a:schemeClr val="tx2">
                    <a:lumMod val="75000"/>
                  </a:schemeClr>
                </a:solidFill>
                <a:latin typeface="HG丸ｺﾞｼｯｸM-PRO" panose="020F0600000000000000" pitchFamily="50" charset="-128"/>
                <a:ea typeface="HG丸ｺﾞｼｯｸM-PRO" panose="020F0600000000000000" pitchFamily="50" charset="-128"/>
              </a:rPr>
              <a:t>貴クラブの周年記念プロジェクトには是非ポリオ・プラスにご寄付を！</a:t>
            </a:r>
          </a:p>
        </p:txBody>
      </p:sp>
      <p:sp>
        <p:nvSpPr>
          <p:cNvPr id="18" name="タイトル 17"/>
          <p:cNvSpPr>
            <a:spLocks noGrp="1"/>
          </p:cNvSpPr>
          <p:nvPr>
            <p:ph type="title"/>
          </p:nvPr>
        </p:nvSpPr>
        <p:spPr>
          <a:xfrm>
            <a:off x="1676400" y="432000"/>
            <a:ext cx="5367171" cy="533400"/>
          </a:xfrm>
        </p:spPr>
        <p:txBody>
          <a:bodyPr/>
          <a:lstStyle/>
          <a:p>
            <a:r>
              <a:rPr kumimoji="1" lang="en-US" altLang="ja-JP" sz="2800" b="1" dirty="0">
                <a:solidFill>
                  <a:schemeClr val="tx2">
                    <a:lumMod val="75000"/>
                  </a:schemeClr>
                </a:solidFill>
                <a:latin typeface="HG丸ｺﾞｼｯｸM-PRO" panose="020F0600000000000000" pitchFamily="50" charset="-128"/>
                <a:ea typeface="HG丸ｺﾞｼｯｸM-PRO" panose="020F0600000000000000" pitchFamily="50" charset="-128"/>
              </a:rPr>
              <a:t>“Rotary Serving Humanity”</a:t>
            </a:r>
            <a:endParaRPr kumimoji="1" lang="ja-JP" altLang="en-US" sz="2800" b="1" dirty="0">
              <a:solidFill>
                <a:schemeClr val="tx2">
                  <a:lumMod val="75000"/>
                </a:schemeClr>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1794498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87017"/>
            <a:ext cx="9163878" cy="503583"/>
          </a:xfrm>
        </p:spPr>
        <p:txBody>
          <a:bodyPr/>
          <a:lstStyle/>
          <a:p>
            <a:pPr algn="ctr"/>
            <a:r>
              <a:rPr kumimoji="1" lang="ja-JP" altLang="en-US" sz="3200" b="1" dirty="0">
                <a:solidFill>
                  <a:schemeClr val="tx2">
                    <a:lumMod val="75000"/>
                  </a:schemeClr>
                </a:solidFill>
                <a:latin typeface="HG丸ｺﾞｼｯｸM-PRO" panose="020F0600000000000000" pitchFamily="50" charset="-128"/>
                <a:ea typeface="HG丸ｺﾞｼｯｸM-PRO" panose="020F0600000000000000" pitchFamily="50" charset="-128"/>
              </a:rPr>
              <a:t>ポリオとは？</a:t>
            </a:r>
          </a:p>
        </p:txBody>
      </p:sp>
      <p:sp>
        <p:nvSpPr>
          <p:cNvPr id="3" name="コンテンツ プレースホルダー 2"/>
          <p:cNvSpPr>
            <a:spLocks noGrp="1"/>
          </p:cNvSpPr>
          <p:nvPr>
            <p:ph idx="1"/>
          </p:nvPr>
        </p:nvSpPr>
        <p:spPr>
          <a:xfrm>
            <a:off x="304800" y="1219200"/>
            <a:ext cx="8610600" cy="3276600"/>
          </a:xfrm>
        </p:spPr>
        <p:txBody>
          <a:bodyPr/>
          <a:lstStyle/>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 ポリオ＝急性灰白髄炎・小児麻痺</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　　　　　　　　　　　（</a:t>
            </a:r>
            <a:r>
              <a:rPr lang="en-US" altLang="ja-JP" sz="2400" dirty="0">
                <a:solidFill>
                  <a:srgbClr val="000000"/>
                </a:solidFill>
                <a:latin typeface="HG丸ｺﾞｼｯｸM-PRO" panose="020F0600000000000000" pitchFamily="50" charset="-128"/>
                <a:ea typeface="HG丸ｺﾞｼｯｸM-PRO" panose="020F0600000000000000" pitchFamily="50" charset="-128"/>
              </a:rPr>
              <a:t>5</a:t>
            </a:r>
            <a:r>
              <a:rPr lang="ja-JP" altLang="en-US" sz="2400" dirty="0">
                <a:solidFill>
                  <a:srgbClr val="000000"/>
                </a:solidFill>
                <a:latin typeface="HG丸ｺﾞｼｯｸM-PRO" panose="020F0600000000000000" pitchFamily="50" charset="-128"/>
                <a:ea typeface="HG丸ｺﾞｼｯｸM-PRO" panose="020F0600000000000000" pitchFamily="50" charset="-128"/>
              </a:rPr>
              <a:t>歳以下の子供に多発）　　　　</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 ポリオウィルスによって人から人へ感染（感染症）</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・脊髄神経灰白質が冒され、四肢の急性弛緩性を引き起こす</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・呼吸筋系の運動麻痺が起こると死亡にいたることもある　　　</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・治療法はなく、ワクチン接種による免疫抗体を受動的に</a:t>
            </a:r>
            <a:endParaRPr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lnSpc>
                <a:spcPct val="150000"/>
              </a:lnSpc>
              <a:buNone/>
              <a:defRPr/>
            </a:pPr>
            <a:r>
              <a:rPr lang="ja-JP" altLang="en-US" sz="2400" dirty="0">
                <a:solidFill>
                  <a:srgbClr val="000000"/>
                </a:solidFill>
                <a:latin typeface="HG丸ｺﾞｼｯｸM-PRO" panose="020F0600000000000000" pitchFamily="50" charset="-128"/>
                <a:ea typeface="HG丸ｺﾞｼｯｸM-PRO" panose="020F0600000000000000" pitchFamily="50" charset="-128"/>
              </a:rPr>
              <a:t>　　　　　　　　　　　　　　　　　獲得しておくのが最善</a:t>
            </a:r>
            <a:endParaRPr kumimoji="1" lang="ja-JP" altLang="en-US" sz="2800" dirty="0">
              <a:solidFill>
                <a:srgbClr val="000000"/>
              </a:solidFill>
              <a:latin typeface="HG丸ｺﾞｼｯｸM-PRO" panose="020F0600000000000000" pitchFamily="50" charset="-128"/>
              <a:ea typeface="HG丸ｺﾞｼｯｸM-PRO" panose="020F0600000000000000" pitchFamily="50" charset="-128"/>
            </a:endParaRPr>
          </a:p>
        </p:txBody>
      </p:sp>
      <p:grpSp>
        <p:nvGrpSpPr>
          <p:cNvPr id="4" name="Group 102"/>
          <p:cNvGrpSpPr>
            <a:grpSpLocks/>
          </p:cNvGrpSpPr>
          <p:nvPr/>
        </p:nvGrpSpPr>
        <p:grpSpPr bwMode="auto">
          <a:xfrm>
            <a:off x="1676400" y="5720080"/>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Tree>
    <p:extLst>
      <p:ext uri="{BB962C8B-B14F-4D97-AF65-F5344CB8AC3E}">
        <p14:creationId xmlns:p14="http://schemas.microsoft.com/office/powerpoint/2010/main" val="76502960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487016"/>
            <a:ext cx="9183756" cy="503583"/>
          </a:xfrm>
        </p:spPr>
        <p:txBody>
          <a:bodyPr/>
          <a:lstStyle/>
          <a:p>
            <a:r>
              <a:rPr kumimoji="1" lang="ja-JP" altLang="en-US" b="1" dirty="0">
                <a:solidFill>
                  <a:schemeClr val="tx2">
                    <a:lumMod val="75000"/>
                  </a:schemeClr>
                </a:solidFill>
                <a:latin typeface="HG丸ｺﾞｼｯｸM-PRO" panose="020F0600000000000000" pitchFamily="50" charset="-128"/>
                <a:ea typeface="HG丸ｺﾞｼｯｸM-PRO" panose="020F0600000000000000" pitchFamily="50" charset="-128"/>
              </a:rPr>
              <a:t>　　　</a:t>
            </a:r>
            <a:r>
              <a:rPr kumimoji="1" lang="ja-JP" altLang="en-US" sz="3200" b="1" dirty="0">
                <a:solidFill>
                  <a:schemeClr val="tx2">
                    <a:lumMod val="75000"/>
                  </a:schemeClr>
                </a:solidFill>
                <a:latin typeface="HG丸ｺﾞｼｯｸM-PRO" panose="020F0600000000000000" pitchFamily="50" charset="-128"/>
                <a:ea typeface="HG丸ｺﾞｼｯｸM-PRO" panose="020F0600000000000000" pitchFamily="50" charset="-128"/>
              </a:rPr>
              <a:t>　 四肢運動筋弛緩性麻痺による後遺症</a:t>
            </a:r>
          </a:p>
        </p:txBody>
      </p:sp>
      <p:grpSp>
        <p:nvGrpSpPr>
          <p:cNvPr id="4" name="Group 102"/>
          <p:cNvGrpSpPr>
            <a:grpSpLocks/>
          </p:cNvGrpSpPr>
          <p:nvPr/>
        </p:nvGrpSpPr>
        <p:grpSpPr bwMode="auto">
          <a:xfrm>
            <a:off x="1681718" y="5747014"/>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pic>
        <p:nvPicPr>
          <p:cNvPr id="14" name="Picture 4" descr="C:\Users\石渡　嘉郎\Pictures\001.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0" y="1219200"/>
            <a:ext cx="2599292" cy="3928766"/>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1524000" y="5293132"/>
            <a:ext cx="6400800" cy="369332"/>
          </a:xfrm>
          <a:prstGeom prst="rect">
            <a:avLst/>
          </a:prstGeom>
        </p:spPr>
        <p:txBody>
          <a:bodyPr wrap="square">
            <a:spAutoFit/>
          </a:bodyPr>
          <a:lstStyle/>
          <a:p>
            <a:r>
              <a:rPr lang="ja-JP" altLang="en-US" sz="1800" dirty="0">
                <a:solidFill>
                  <a:schemeClr val="tx1">
                    <a:lumMod val="50000"/>
                  </a:schemeClr>
                </a:solidFill>
                <a:latin typeface="HG明朝E" panose="02020909000000000000" pitchFamily="17" charset="-128"/>
                <a:ea typeface="HG明朝E" panose="02020909000000000000" pitchFamily="17" charset="-128"/>
              </a:rPr>
              <a:t>（ウィキペディアより</a:t>
            </a:r>
            <a:r>
              <a:rPr lang="ja-JP" altLang="en-US" sz="1800" dirty="0" smtClean="0">
                <a:solidFill>
                  <a:schemeClr val="tx1">
                    <a:lumMod val="50000"/>
                  </a:schemeClr>
                </a:solidFill>
                <a:latin typeface="HG明朝E" panose="02020909000000000000" pitchFamily="17" charset="-128"/>
                <a:ea typeface="HG明朝E" panose="02020909000000000000" pitchFamily="17" charset="-128"/>
              </a:rPr>
              <a:t>）　　　　　（国際ニュースより）</a:t>
            </a:r>
            <a:endParaRPr lang="ja-JP" altLang="en-US" sz="1800" dirty="0">
              <a:solidFill>
                <a:schemeClr val="tx1">
                  <a:lumMod val="50000"/>
                </a:schemeClr>
              </a:solidFill>
              <a:latin typeface="HG明朝E" panose="02020909000000000000" pitchFamily="17" charset="-128"/>
              <a:ea typeface="HG明朝E" panose="02020909000000000000" pitchFamily="17" charset="-128"/>
            </a:endParaRPr>
          </a:p>
        </p:txBody>
      </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8982" y="1219201"/>
            <a:ext cx="2619617" cy="3928766"/>
          </a:xfrm>
          <a:prstGeom prst="rect">
            <a:avLst/>
          </a:prstGeom>
          <a:ln>
            <a:solidFill>
              <a:schemeClr val="tx2"/>
            </a:solidFill>
          </a:ln>
        </p:spPr>
      </p:pic>
    </p:spTree>
    <p:extLst>
      <p:ext uri="{BB962C8B-B14F-4D97-AF65-F5344CB8AC3E}">
        <p14:creationId xmlns:p14="http://schemas.microsoft.com/office/powerpoint/2010/main" val="46975953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pPr algn="ctr"/>
            <a:r>
              <a:rPr kumimoji="1" lang="ja-JP" altLang="en-US" sz="2800" b="1" dirty="0">
                <a:solidFill>
                  <a:schemeClr val="tx2">
                    <a:lumMod val="75000"/>
                  </a:schemeClr>
                </a:solidFill>
                <a:latin typeface="HG丸ｺﾞｼｯｸM-PRO" panose="020F0600000000000000" pitchFamily="50" charset="-128"/>
                <a:ea typeface="HG丸ｺﾞｼｯｸM-PRO" panose="020F0600000000000000" pitchFamily="50" charset="-128"/>
              </a:rPr>
              <a:t>ポリオプラスの目標＝ポリオ撲滅の世界的認定</a:t>
            </a:r>
          </a:p>
        </p:txBody>
      </p:sp>
      <p:sp>
        <p:nvSpPr>
          <p:cNvPr id="3" name="コンテンツ プレースホルダー 2"/>
          <p:cNvSpPr>
            <a:spLocks noGrp="1"/>
          </p:cNvSpPr>
          <p:nvPr>
            <p:ph idx="1"/>
          </p:nvPr>
        </p:nvSpPr>
        <p:spPr>
          <a:xfrm>
            <a:off x="162339" y="1397864"/>
            <a:ext cx="8839200" cy="3442615"/>
          </a:xfrm>
        </p:spPr>
        <p:txBody>
          <a:bodyPr/>
          <a:lstStyle/>
          <a:p>
            <a:pPr marL="0" indent="0">
              <a:lnSpc>
                <a:spcPts val="3360"/>
              </a:lnSpc>
              <a:buNone/>
            </a:pPr>
            <a:r>
              <a:rPr kumimoji="1" lang="ja-JP" altLang="en-US" sz="2400" i="1" dirty="0">
                <a:solidFill>
                  <a:schemeClr val="bg2">
                    <a:lumMod val="10000"/>
                  </a:schemeClr>
                </a:solidFill>
                <a:latin typeface="HG丸ｺﾞｼｯｸM-PRO" panose="020F0600000000000000" pitchFamily="50" charset="-128"/>
                <a:ea typeface="HG丸ｺﾞｼｯｸM-PRO" panose="020F0600000000000000" pitchFamily="50" charset="-128"/>
              </a:rPr>
              <a:t>（ロータリー章典</a:t>
            </a:r>
            <a:r>
              <a:rPr kumimoji="1" lang="en-US" altLang="ja-JP" sz="2400" i="1" dirty="0">
                <a:solidFill>
                  <a:schemeClr val="bg2">
                    <a:lumMod val="10000"/>
                  </a:schemeClr>
                </a:solidFill>
                <a:latin typeface="HG丸ｺﾞｼｯｸM-PRO" panose="020F0600000000000000" pitchFamily="50" charset="-128"/>
                <a:ea typeface="HG丸ｺﾞｼｯｸM-PRO" panose="020F0600000000000000" pitchFamily="50" charset="-128"/>
              </a:rPr>
              <a:t>40.010.</a:t>
            </a:r>
            <a:r>
              <a:rPr kumimoji="1" lang="ja-JP" altLang="en-US" sz="2400" i="1" dirty="0">
                <a:solidFill>
                  <a:schemeClr val="bg2">
                    <a:lumMod val="10000"/>
                  </a:schemeClr>
                </a:solidFill>
                <a:latin typeface="HG丸ｺﾞｼｯｸM-PRO" panose="020F0600000000000000" pitchFamily="50" charset="-128"/>
                <a:ea typeface="HG丸ｺﾞｼｯｸM-PRO" panose="020F0600000000000000" pitchFamily="50" charset="-128"/>
              </a:rPr>
              <a:t>）</a:t>
            </a: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　</a:t>
            </a:r>
            <a:endParaRPr kumimoji="1" lang="en-US" altLang="ja-JP" sz="2400" dirty="0">
              <a:solidFill>
                <a:schemeClr val="bg2">
                  <a:lumMod val="10000"/>
                </a:schemeClr>
              </a:solidFill>
              <a:latin typeface="HG丸ｺﾞｼｯｸM-PRO" panose="020F0600000000000000" pitchFamily="50" charset="-128"/>
              <a:ea typeface="HG丸ｺﾞｼｯｸM-PRO" panose="020F0600000000000000" pitchFamily="50" charset="-128"/>
            </a:endParaRPr>
          </a:p>
          <a:p>
            <a:pPr marL="0" indent="0">
              <a:lnSpc>
                <a:spcPts val="3360"/>
              </a:lnSpc>
              <a:buNone/>
            </a:pP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ポリオプラスは、国際ロータリーの</a:t>
            </a:r>
            <a:r>
              <a:rPr kumimoji="1" lang="ja-JP" altLang="en-US" sz="2400" dirty="0">
                <a:solidFill>
                  <a:srgbClr val="C00000"/>
                </a:solidFill>
                <a:latin typeface="HG丸ｺﾞｼｯｸM-PRO" panose="020F0600000000000000" pitchFamily="50" charset="-128"/>
                <a:ea typeface="HG丸ｺﾞｼｯｸM-PRO" panose="020F0600000000000000" pitchFamily="50" charset="-128"/>
              </a:rPr>
              <a:t>特別プログラム</a:t>
            </a: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で撲滅が達成されるまでは、ほかのすべてのプログラムに対して優先される</a:t>
            </a:r>
            <a:r>
              <a:rPr kumimoji="1" lang="ja-JP" altLang="en-US" sz="700" dirty="0">
                <a:solidFill>
                  <a:schemeClr val="bg2">
                    <a:lumMod val="10000"/>
                  </a:schemeClr>
                </a:solidFill>
                <a:latin typeface="HG丸ｺﾞｼｯｸM-PRO" panose="020F0600000000000000" pitchFamily="50" charset="-128"/>
                <a:ea typeface="HG丸ｺﾞｼｯｸM-PRO" panose="020F0600000000000000" pitchFamily="50" charset="-128"/>
              </a:rPr>
              <a:t>　</a:t>
            </a:r>
            <a:endParaRPr kumimoji="1" lang="en-US" altLang="ja-JP" sz="700" dirty="0">
              <a:solidFill>
                <a:schemeClr val="bg2">
                  <a:lumMod val="10000"/>
                </a:schemeClr>
              </a:solidFill>
              <a:latin typeface="HG丸ｺﾞｼｯｸM-PRO" panose="020F0600000000000000" pitchFamily="50" charset="-128"/>
              <a:ea typeface="HG丸ｺﾞｼｯｸM-PRO" panose="020F0600000000000000" pitchFamily="50" charset="-128"/>
            </a:endParaRPr>
          </a:p>
          <a:p>
            <a:pPr marL="0" indent="0">
              <a:lnSpc>
                <a:spcPts val="2800"/>
              </a:lnSpc>
              <a:buNone/>
            </a:pPr>
            <a:r>
              <a:rPr kumimoji="1" lang="ja-JP" altLang="en-US" sz="700" dirty="0">
                <a:solidFill>
                  <a:schemeClr val="bg2">
                    <a:lumMod val="10000"/>
                  </a:schemeClr>
                </a:solidFill>
                <a:latin typeface="HG丸ｺﾞｼｯｸM-PRO" panose="020F0600000000000000" pitchFamily="50" charset="-128"/>
                <a:ea typeface="HG丸ｺﾞｼｯｸM-PRO" panose="020F0600000000000000" pitchFamily="50" charset="-128"/>
              </a:rPr>
              <a:t>　　　　　　　　　</a:t>
            </a: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　　　　　　　　　　　　</a:t>
            </a:r>
            <a:endParaRPr kumimoji="1" lang="en-US" altLang="ja-JP" sz="2400" dirty="0">
              <a:solidFill>
                <a:schemeClr val="bg2">
                  <a:lumMod val="10000"/>
                </a:schemeClr>
              </a:solidFill>
              <a:latin typeface="HG丸ｺﾞｼｯｸM-PRO" panose="020F0600000000000000" pitchFamily="50" charset="-128"/>
              <a:ea typeface="HG丸ｺﾞｼｯｸM-PRO" panose="020F0600000000000000" pitchFamily="50" charset="-128"/>
            </a:endParaRPr>
          </a:p>
          <a:p>
            <a:pPr marL="0" indent="0">
              <a:lnSpc>
                <a:spcPts val="3360"/>
              </a:lnSpc>
              <a:buNone/>
            </a:pPr>
            <a:r>
              <a:rPr kumimoji="1" lang="ja-JP" altLang="en-US" sz="2400" i="1" dirty="0">
                <a:solidFill>
                  <a:schemeClr val="bg2">
                    <a:lumMod val="10000"/>
                  </a:schemeClr>
                </a:solidFill>
                <a:latin typeface="HG丸ｺﾞｼｯｸM-PRO" panose="020F0600000000000000" pitchFamily="50" charset="-128"/>
                <a:ea typeface="HG丸ｺﾞｼｯｸM-PRO" panose="020F0600000000000000" pitchFamily="50" charset="-128"/>
              </a:rPr>
              <a:t>（ロータリー財団章典</a:t>
            </a:r>
            <a:r>
              <a:rPr kumimoji="1" lang="en-US" altLang="ja-JP" sz="2400" i="1" dirty="0">
                <a:solidFill>
                  <a:schemeClr val="bg2">
                    <a:lumMod val="10000"/>
                  </a:schemeClr>
                </a:solidFill>
                <a:latin typeface="HG丸ｺﾞｼｯｸM-PRO" panose="020F0600000000000000" pitchFamily="50" charset="-128"/>
                <a:ea typeface="HG丸ｺﾞｼｯｸM-PRO" panose="020F0600000000000000" pitchFamily="50" charset="-128"/>
              </a:rPr>
              <a:t>12.030.</a:t>
            </a:r>
            <a:r>
              <a:rPr kumimoji="1" lang="ja-JP" altLang="en-US" sz="2400" i="1" dirty="0">
                <a:solidFill>
                  <a:schemeClr val="bg2">
                    <a:lumMod val="10000"/>
                  </a:schemeClr>
                </a:solidFill>
                <a:latin typeface="HG丸ｺﾞｼｯｸM-PRO" panose="020F0600000000000000" pitchFamily="50" charset="-128"/>
                <a:ea typeface="HG丸ｺﾞｼｯｸM-PRO" panose="020F0600000000000000" pitchFamily="50" charset="-128"/>
              </a:rPr>
              <a:t>）</a:t>
            </a:r>
            <a:endParaRPr kumimoji="1" lang="en-US" altLang="ja-JP" sz="2400" i="1" dirty="0">
              <a:solidFill>
                <a:schemeClr val="bg2">
                  <a:lumMod val="10000"/>
                </a:schemeClr>
              </a:solidFill>
              <a:latin typeface="HG丸ｺﾞｼｯｸM-PRO" panose="020F0600000000000000" pitchFamily="50" charset="-128"/>
              <a:ea typeface="HG丸ｺﾞｼｯｸM-PRO" panose="020F0600000000000000" pitchFamily="50" charset="-128"/>
            </a:endParaRPr>
          </a:p>
          <a:p>
            <a:pPr marL="0" indent="0">
              <a:lnSpc>
                <a:spcPts val="3360"/>
              </a:lnSpc>
              <a:buNone/>
            </a:pP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世界からポリオ撲滅が判断できるまで、</a:t>
            </a:r>
            <a:r>
              <a:rPr kumimoji="1" lang="en-US" altLang="ja-JP" sz="2400" dirty="0">
                <a:solidFill>
                  <a:schemeClr val="bg2">
                    <a:lumMod val="10000"/>
                  </a:schemeClr>
                </a:solidFill>
                <a:latin typeface="HG丸ｺﾞｼｯｸM-PRO" panose="020F0600000000000000" pitchFamily="50" charset="-128"/>
                <a:ea typeface="HG丸ｺﾞｼｯｸM-PRO" panose="020F0600000000000000" pitchFamily="50" charset="-128"/>
              </a:rPr>
              <a:t>RI</a:t>
            </a: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とロータリー財団の第１の目標としなければならないことを確認した</a:t>
            </a:r>
            <a:endParaRPr kumimoji="1" lang="en-US" altLang="ja-JP" sz="1800" dirty="0">
              <a:latin typeface="HG丸ｺﾞｼｯｸM-PRO" panose="020F0600000000000000" pitchFamily="50" charset="-128"/>
              <a:ea typeface="HG丸ｺﾞｼｯｸM-PRO" panose="020F0600000000000000" pitchFamily="50" charset="-128"/>
            </a:endParaRPr>
          </a:p>
          <a:p>
            <a:pPr>
              <a:lnSpc>
                <a:spcPct val="150000"/>
              </a:lnSpc>
            </a:pPr>
            <a:endParaRPr kumimoji="1" lang="ja-JP" altLang="en-US" sz="2800" dirty="0">
              <a:latin typeface="HG丸ｺﾞｼｯｸM-PRO" panose="020F0600000000000000" pitchFamily="50" charset="-128"/>
              <a:ea typeface="HG丸ｺﾞｼｯｸM-PRO" panose="020F0600000000000000" pitchFamily="50" charset="-128"/>
            </a:endParaRPr>
          </a:p>
        </p:txBody>
      </p:sp>
      <p:grpSp>
        <p:nvGrpSpPr>
          <p:cNvPr id="4" name="Group 102"/>
          <p:cNvGrpSpPr>
            <a:grpSpLocks/>
          </p:cNvGrpSpPr>
          <p:nvPr/>
        </p:nvGrpSpPr>
        <p:grpSpPr bwMode="auto">
          <a:xfrm>
            <a:off x="1676400" y="5730757"/>
            <a:ext cx="1535430" cy="1043940"/>
            <a:chOff x="8385" y="875"/>
            <a:chExt cx="2418" cy="1644"/>
          </a:xfrm>
        </p:grpSpPr>
        <p:pic>
          <p:nvPicPr>
            <p:cNvPr id="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Tree>
    <p:extLst>
      <p:ext uri="{BB962C8B-B14F-4D97-AF65-F5344CB8AC3E}">
        <p14:creationId xmlns:p14="http://schemas.microsoft.com/office/powerpoint/2010/main" val="60352379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a:t>
            </a:r>
            <a:endParaRPr kumimoji="1" lang="ja-JP" altLang="en-US" sz="3200" dirty="0">
              <a:latin typeface="HGP明朝E" panose="02020900000000000000" pitchFamily="18" charset="-128"/>
              <a:ea typeface="HGP明朝E" panose="02020900000000000000" pitchFamily="18" charset="-128"/>
            </a:endParaRPr>
          </a:p>
        </p:txBody>
      </p:sp>
      <p:sp>
        <p:nvSpPr>
          <p:cNvPr id="3" name="コンテンツ プレースホルダー 2"/>
          <p:cNvSpPr>
            <a:spLocks noGrp="1"/>
          </p:cNvSpPr>
          <p:nvPr>
            <p:ph idx="1"/>
          </p:nvPr>
        </p:nvSpPr>
        <p:spPr>
          <a:xfrm>
            <a:off x="381000" y="1358094"/>
            <a:ext cx="8686800" cy="4154976"/>
          </a:xfrm>
          <a:ln w="28575">
            <a:noFill/>
          </a:ln>
        </p:spPr>
        <p:txBody>
          <a:bodyPr/>
          <a:lstStyle/>
          <a:p>
            <a:pPr marL="0" indent="0">
              <a:buNone/>
            </a:pPr>
            <a:r>
              <a:rPr kumimoji="1" lang="ja-JP" altLang="en-US" sz="2400" dirty="0">
                <a:solidFill>
                  <a:srgbClr val="000000"/>
                </a:solidFill>
                <a:latin typeface="HG丸ｺﾞｼｯｸM-PRO" panose="020F0600000000000000" pitchFamily="50" charset="-128"/>
                <a:ea typeface="HG丸ｺﾞｼｯｸM-PRO" panose="020F0600000000000000" pitchFamily="50" charset="-128"/>
              </a:rPr>
              <a:t>はしか・ジフテリア・結核・百日咳・破傷風（子供が感染し発症。致死率が高い）はワクチン投与が望ましく、ここにポリオが加わった（足された）</a:t>
            </a:r>
            <a:r>
              <a:rPr kumimoji="1" lang="ja-JP" altLang="en-US" sz="2000" dirty="0">
                <a:solidFill>
                  <a:srgbClr val="000000"/>
                </a:solidFill>
                <a:latin typeface="HG丸ｺﾞｼｯｸM-PRO" panose="020F0600000000000000" pitchFamily="50" charset="-128"/>
                <a:ea typeface="HG丸ｺﾞｼｯｸM-PRO" panose="020F0600000000000000" pitchFamily="50" charset="-128"/>
              </a:rPr>
              <a:t>　　　　　　　　　　　　　　　　　　</a:t>
            </a:r>
            <a:endParaRPr kumimoji="1" lang="ja-JP" altLang="en-US" sz="2400" dirty="0">
              <a:solidFill>
                <a:srgbClr val="00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solidFill>
                  <a:srgbClr val="000000"/>
                </a:solidFill>
                <a:latin typeface="HG丸ｺﾞｼｯｸM-PRO" panose="020F0600000000000000" pitchFamily="50" charset="-128"/>
                <a:ea typeface="HG丸ｺﾞｼｯｸM-PRO" panose="020F0600000000000000" pitchFamily="50" charset="-128"/>
              </a:rPr>
              <a:t>ポリオ撲滅活動で得た</a:t>
            </a:r>
            <a:r>
              <a:rPr kumimoji="1" lang="ja-JP" altLang="en-US" sz="2400" u="sng" dirty="0">
                <a:solidFill>
                  <a:srgbClr val="000000"/>
                </a:solidFill>
                <a:latin typeface="HG丸ｺﾞｼｯｸM-PRO" panose="020F0600000000000000" pitchFamily="50" charset="-128"/>
                <a:ea typeface="HG丸ｺﾞｼｯｸM-PRO" panose="020F0600000000000000" pitchFamily="50" charset="-128"/>
              </a:rPr>
              <a:t>手法や経験</a:t>
            </a:r>
            <a:r>
              <a:rPr kumimoji="1" lang="ja-JP" altLang="en-US" sz="2400" dirty="0">
                <a:solidFill>
                  <a:srgbClr val="000000"/>
                </a:solidFill>
                <a:latin typeface="HG丸ｺﾞｼｯｸM-PRO" panose="020F0600000000000000" pitchFamily="50" charset="-128"/>
                <a:ea typeface="HG丸ｺﾞｼｯｸM-PRO" panose="020F0600000000000000" pitchFamily="50" charset="-128"/>
              </a:rPr>
              <a:t>が、脅威的な感染症拡大防止にも</a:t>
            </a:r>
            <a:r>
              <a:rPr kumimoji="1" lang="ja-JP" altLang="en-US" sz="2400" b="1" dirty="0">
                <a:solidFill>
                  <a:schemeClr val="tx2">
                    <a:lumMod val="60000"/>
                    <a:lumOff val="40000"/>
                  </a:schemeClr>
                </a:solidFill>
                <a:latin typeface="HG丸ｺﾞｼｯｸM-PRO" panose="020F0600000000000000" pitchFamily="50" charset="-128"/>
                <a:ea typeface="HG丸ｺﾞｼｯｸM-PRO" panose="020F0600000000000000" pitchFamily="50" charset="-128"/>
              </a:rPr>
              <a:t>役にたつ</a:t>
            </a:r>
            <a:r>
              <a:rPr kumimoji="1" lang="ja-JP" altLang="en-US" sz="2400" dirty="0">
                <a:solidFill>
                  <a:srgbClr val="000000"/>
                </a:solidFill>
                <a:latin typeface="HG丸ｺﾞｼｯｸM-PRO" panose="020F0600000000000000" pitchFamily="50" charset="-128"/>
                <a:ea typeface="HG丸ｺﾞｼｯｸM-PRO" panose="020F0600000000000000" pitchFamily="50" charset="-128"/>
              </a:rPr>
              <a:t>とのことを意味する</a:t>
            </a:r>
            <a:r>
              <a:rPr kumimoji="1" lang="ja-JP" altLang="en-US" sz="2400" b="1" dirty="0">
                <a:solidFill>
                  <a:schemeClr val="tx2">
                    <a:lumMod val="60000"/>
                    <a:lumOff val="40000"/>
                  </a:schemeClr>
                </a:solidFill>
                <a:latin typeface="HG丸ｺﾞｼｯｸM-PRO" panose="020F0600000000000000" pitchFamily="50" charset="-128"/>
                <a:ea typeface="HG丸ｺﾞｼｯｸM-PRO" panose="020F0600000000000000" pitchFamily="50" charset="-128"/>
              </a:rPr>
              <a:t>プラス</a:t>
            </a:r>
            <a:r>
              <a:rPr kumimoji="1" lang="ja-JP" altLang="en-US" sz="2400" dirty="0">
                <a:solidFill>
                  <a:srgbClr val="000000"/>
                </a:solidFill>
                <a:latin typeface="HG丸ｺﾞｼｯｸM-PRO" panose="020F0600000000000000" pitchFamily="50" charset="-128"/>
                <a:ea typeface="HG丸ｺﾞｼｯｸM-PRO" panose="020F0600000000000000" pitchFamily="50" charset="-128"/>
              </a:rPr>
              <a:t>となった。</a:t>
            </a:r>
            <a:endParaRPr kumimoji="1"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solidFill>
                <a:srgbClr val="00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000" dirty="0">
                <a:solidFill>
                  <a:srgbClr val="000000"/>
                </a:solidFill>
                <a:latin typeface="HG丸ｺﾞｼｯｸM-PRO" panose="020F0600000000000000" pitchFamily="50" charset="-128"/>
                <a:ea typeface="HG丸ｺﾞｼｯｸM-PRO" panose="020F0600000000000000" pitchFamily="50" charset="-128"/>
              </a:rPr>
              <a:t>ポリオワクチン投与と同時にビタミンサプリメントを配布し健康増進を図ることや、蚊帳を配布するなどポリオワクチンの運搬、保存等のための新しい物流方法やネットワーク、サーベイランスなど</a:t>
            </a:r>
            <a:r>
              <a:rPr kumimoji="1" lang="ja-JP" altLang="en-US" sz="2400" dirty="0">
                <a:solidFill>
                  <a:schemeClr val="bg2">
                    <a:lumMod val="10000"/>
                  </a:schemeClr>
                </a:solidFill>
                <a:latin typeface="HG丸ｺﾞｼｯｸM-PRO" panose="020F0600000000000000" pitchFamily="50" charset="-128"/>
                <a:ea typeface="HG丸ｺﾞｼｯｸM-PRO" panose="020F0600000000000000" pitchFamily="50" charset="-128"/>
              </a:rPr>
              <a:t>　　　　　　　　            </a:t>
            </a:r>
            <a:r>
              <a:rPr kumimoji="1" lang="ja-JP" altLang="en-US" sz="2000" dirty="0">
                <a:latin typeface="HG丸ｺﾞｼｯｸM-PRO" panose="020F0600000000000000" pitchFamily="50" charset="-128"/>
                <a:ea typeface="HG丸ｺﾞｼｯｸM-PRO" panose="020F0600000000000000" pitchFamily="50" charset="-128"/>
              </a:rPr>
              <a:t>　　　　　　　　　　　　　　　　　　　　　　　　　　　　　　　　　　　　　　　　　　　　　　　　　　　　　</a:t>
            </a:r>
          </a:p>
        </p:txBody>
      </p:sp>
      <p:grpSp>
        <p:nvGrpSpPr>
          <p:cNvPr id="4" name="Group 102"/>
          <p:cNvGrpSpPr>
            <a:grpSpLocks/>
          </p:cNvGrpSpPr>
          <p:nvPr/>
        </p:nvGrpSpPr>
        <p:grpSpPr bwMode="auto">
          <a:xfrm>
            <a:off x="1676400" y="5715000"/>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4" name="タイトル 1"/>
          <p:cNvSpPr txBox="1">
            <a:spLocks/>
          </p:cNvSpPr>
          <p:nvPr/>
        </p:nvSpPr>
        <p:spPr>
          <a:xfrm>
            <a:off x="0" y="487016"/>
            <a:ext cx="9163878" cy="503583"/>
          </a:xfrm>
          <a:prstGeom prst="rect">
            <a:avLst/>
          </a:prstGeom>
        </p:spPr>
        <p:txBody>
          <a:bodyPr lIns="0" tIns="0" rIns="0" bIns="0" anchor="ctr" anchorCtr="0"/>
          <a:lstStyle>
            <a:lvl1pPr algn="l" defTabSz="457200" rtl="0" eaLnBrk="1" latinLnBrk="0" hangingPunct="1">
              <a:spcBef>
                <a:spcPct val="0"/>
              </a:spcBef>
              <a:buNone/>
              <a:defRPr sz="1800" kern="1200">
                <a:solidFill>
                  <a:schemeClr val="bg1"/>
                </a:solidFill>
                <a:latin typeface="Arial Narrow"/>
                <a:ea typeface="+mj-ea"/>
                <a:cs typeface="Arial Narrow"/>
              </a:defRPr>
            </a:lvl1pPr>
          </a:lstStyle>
          <a:p>
            <a:pPr algn="ctr" fontAlgn="auto">
              <a:spcAft>
                <a:spcPts val="0"/>
              </a:spcAft>
            </a:pPr>
            <a:r>
              <a:rPr kumimoji="1" lang="ja-JP" altLang="en-US" sz="3200" b="1" dirty="0">
                <a:solidFill>
                  <a:schemeClr val="tx2">
                    <a:lumMod val="75000"/>
                  </a:schemeClr>
                </a:solidFill>
                <a:latin typeface="HG丸ｺﾞｼｯｸM-PRO" panose="020F0600000000000000" pitchFamily="50" charset="-128"/>
                <a:ea typeface="HG丸ｺﾞｼｯｸM-PRO" panose="020F0600000000000000" pitchFamily="50" charset="-128"/>
              </a:rPr>
              <a:t>プラスとは？</a:t>
            </a:r>
          </a:p>
        </p:txBody>
      </p:sp>
      <p:sp>
        <p:nvSpPr>
          <p:cNvPr id="21" name="上矢印吹き出し 20"/>
          <p:cNvSpPr/>
          <p:nvPr/>
        </p:nvSpPr>
        <p:spPr>
          <a:xfrm>
            <a:off x="381000" y="3329333"/>
            <a:ext cx="8610600" cy="2084070"/>
          </a:xfrm>
          <a:prstGeom prst="upArrowCallout">
            <a:avLst>
              <a:gd name="adj1" fmla="val 7506"/>
              <a:gd name="adj2" fmla="val 15738"/>
              <a:gd name="adj3" fmla="val 25000"/>
              <a:gd name="adj4" fmla="val 64977"/>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623473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457200"/>
            <a:ext cx="9448800" cy="533400"/>
          </a:xfrm>
        </p:spPr>
        <p:txBody>
          <a:bodyPr/>
          <a:lstStyle/>
          <a:p>
            <a:r>
              <a:rPr kumimoji="1" lang="ja-JP" altLang="en-US" sz="2800" dirty="0">
                <a:latin typeface="HG丸ｺﾞｼｯｸM-PRO" panose="020F0600000000000000" pitchFamily="50" charset="-128"/>
                <a:ea typeface="HG丸ｺﾞｼｯｸM-PRO" panose="020F0600000000000000" pitchFamily="50" charset="-128"/>
              </a:rPr>
              <a:t>　接種投与後手の爪に色（紫色）を塗り後の接種率を知る</a:t>
            </a:r>
          </a:p>
        </p:txBody>
      </p:sp>
      <p:grpSp>
        <p:nvGrpSpPr>
          <p:cNvPr id="4" name="Group 102"/>
          <p:cNvGrpSpPr>
            <a:grpSpLocks/>
          </p:cNvGrpSpPr>
          <p:nvPr/>
        </p:nvGrpSpPr>
        <p:grpSpPr bwMode="auto">
          <a:xfrm>
            <a:off x="1600200" y="5672744"/>
            <a:ext cx="1535430" cy="1043940"/>
            <a:chOff x="8385" y="875"/>
            <a:chExt cx="2418" cy="1644"/>
          </a:xfrm>
        </p:grpSpPr>
        <p:pic>
          <p:nvPicPr>
            <p:cNvPr id="5" name="Picture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pic>
        <p:nvPicPr>
          <p:cNvPr id="14" name="Picture 2" descr="C:\Users\石渡　嘉郎\Pictures\画像 072.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600200" y="1065183"/>
            <a:ext cx="603461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68225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日本のポリオ撲滅の経過</a:t>
            </a:r>
          </a:p>
        </p:txBody>
      </p:sp>
      <p:grpSp>
        <p:nvGrpSpPr>
          <p:cNvPr id="4" name="Group 102"/>
          <p:cNvGrpSpPr>
            <a:grpSpLocks/>
          </p:cNvGrpSpPr>
          <p:nvPr/>
        </p:nvGrpSpPr>
        <p:grpSpPr bwMode="auto">
          <a:xfrm>
            <a:off x="1676400" y="5742955"/>
            <a:ext cx="1535430" cy="1043940"/>
            <a:chOff x="8385" y="875"/>
            <a:chExt cx="2418" cy="1644"/>
          </a:xfrm>
        </p:grpSpPr>
        <p:pic>
          <p:nvPicPr>
            <p:cNvPr id="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aphicFrame>
        <p:nvGraphicFramePr>
          <p:cNvPr id="15" name="表 14"/>
          <p:cNvGraphicFramePr>
            <a:graphicFrameLocks noGrp="1"/>
          </p:cNvGraphicFramePr>
          <p:nvPr>
            <p:extLst>
              <p:ext uri="{D42A27DB-BD31-4B8C-83A1-F6EECF244321}">
                <p14:modId xmlns:p14="http://schemas.microsoft.com/office/powerpoint/2010/main" val="966979797"/>
              </p:ext>
            </p:extLst>
          </p:nvPr>
        </p:nvGraphicFramePr>
        <p:xfrm>
          <a:off x="228600" y="1252393"/>
          <a:ext cx="8686800" cy="4300863"/>
        </p:xfrm>
        <a:graphic>
          <a:graphicData uri="http://schemas.openxmlformats.org/drawingml/2006/table">
            <a:tbl>
              <a:tblPr firstRow="1" bandRow="1">
                <a:tableStyleId>{5C22544A-7EE6-4342-B048-85BDC9FD1C3A}</a:tableStyleId>
              </a:tblPr>
              <a:tblGrid>
                <a:gridCol w="1066799">
                  <a:extLst>
                    <a:ext uri="{9D8B030D-6E8A-4147-A177-3AD203B41FA5}">
                      <a16:colId xmlns:a16="http://schemas.microsoft.com/office/drawing/2014/main" xmlns="" val="3952331587"/>
                    </a:ext>
                  </a:extLst>
                </a:gridCol>
                <a:gridCol w="7620001">
                  <a:extLst>
                    <a:ext uri="{9D8B030D-6E8A-4147-A177-3AD203B41FA5}">
                      <a16:colId xmlns:a16="http://schemas.microsoft.com/office/drawing/2014/main" xmlns="" val="2061319096"/>
                    </a:ext>
                  </a:extLst>
                </a:gridCol>
              </a:tblGrid>
              <a:tr h="1192798">
                <a:tc>
                  <a:txBody>
                    <a:bodyPr/>
                    <a:lstStyle/>
                    <a:p>
                      <a:pPr algn="ct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1960</a:t>
                      </a:r>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輸入不活化ワクチンを導入していたが、国産不活化ワクチンの製造開始</a:t>
                      </a:r>
                    </a:p>
                    <a:p>
                      <a:pPr algn="l"/>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夕張に続き九州でもポリオ大流行、患者数約</a:t>
                      </a: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6,500</a:t>
                      </a:r>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人</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2823882911"/>
                  </a:ext>
                </a:extLst>
              </a:tr>
              <a:tr h="2225826">
                <a:tc>
                  <a:txBody>
                    <a:bodyPr/>
                    <a:lstStyle/>
                    <a:p>
                      <a:pPr algn="ct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1961</a:t>
                      </a:r>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旧ソ連、カナダから日本国内超法規的措置で経口生ワクチンを緊急輸入</a:t>
                      </a:r>
                      <a:endParaRPr kumimoji="1" lang="en-US" altLang="ja-JP" sz="2000" b="0" dirty="0">
                        <a:solidFill>
                          <a:schemeClr val="tx2"/>
                        </a:solidFill>
                        <a:latin typeface="HG丸ｺﾞｼｯｸM-PRO" panose="020F0600000000000000" pitchFamily="50" charset="-128"/>
                        <a:ea typeface="HG丸ｺﾞｼｯｸM-PRO" panose="020F0600000000000000" pitchFamily="50" charset="-128"/>
                      </a:endParaRPr>
                    </a:p>
                    <a:p>
                      <a:pPr algn="l"/>
                      <a:endParaRPr kumimoji="1" lang="en-US" altLang="ja-JP" sz="2000" b="0" dirty="0">
                        <a:solidFill>
                          <a:schemeClr val="tx2"/>
                        </a:solidFill>
                        <a:latin typeface="HG丸ｺﾞｼｯｸM-PRO" panose="020F0600000000000000" pitchFamily="50" charset="-128"/>
                        <a:ea typeface="HG丸ｺﾞｼｯｸM-PRO" panose="020F0600000000000000" pitchFamily="50" charset="-128"/>
                      </a:endParaRPr>
                    </a:p>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日本で世界で最初の全国一斉投与（ブランケット・オペレーション）</a:t>
                      </a: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a:t>
                      </a:r>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a:t>
                      </a: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National Immunization Days</a:t>
                      </a:r>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a:t>
                      </a: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NID</a:t>
                      </a:r>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a:t>
                      </a:r>
                      <a:endParaRPr kumimoji="1" lang="en-US" altLang="ja-JP" sz="2000" b="0" dirty="0">
                        <a:solidFill>
                          <a:schemeClr val="tx2"/>
                        </a:solidFill>
                        <a:latin typeface="HG丸ｺﾞｼｯｸM-PRO" panose="020F0600000000000000" pitchFamily="50" charset="-128"/>
                        <a:ea typeface="HG丸ｺﾞｼｯｸM-PRO" panose="020F0600000000000000" pitchFamily="50" charset="-128"/>
                      </a:endParaRPr>
                    </a:p>
                    <a:p>
                      <a:pPr algn="l"/>
                      <a:endParaRPr kumimoji="1" lang="en-US" altLang="ja-JP" sz="2000" b="0" dirty="0">
                        <a:solidFill>
                          <a:schemeClr val="tx2"/>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ja-JP" altLang="en-US" sz="2000" b="0" i="0" u="none" strike="noStrike" kern="1200" cap="none" spc="0" normalizeH="0" baseline="0" noProof="0" dirty="0">
                          <a:ln>
                            <a:noFill/>
                          </a:ln>
                          <a:solidFill>
                            <a:schemeClr val="tx2"/>
                          </a:solidFill>
                          <a:effectLst/>
                          <a:uLnTx/>
                          <a:uFillTx/>
                          <a:latin typeface="HG丸ｺﾞｼｯｸM-PRO" panose="020F0600000000000000" pitchFamily="50" charset="-128"/>
                          <a:ea typeface="HG丸ｺﾞｼｯｸM-PRO" panose="020F0600000000000000" pitchFamily="50" charset="-128"/>
                        </a:rPr>
                        <a:t>米国からの生ワクチンは輸入できなかったが、この時期同国のポリオ関連基金より寄附を受けた</a:t>
                      </a:r>
                      <a:endParaRPr kumimoji="1" lang="ja-JP" altLang="en-US" sz="2400" b="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3708080996"/>
                  </a:ext>
                </a:extLst>
              </a:tr>
              <a:tr h="399423">
                <a:tc>
                  <a:txBody>
                    <a:bodyPr/>
                    <a:lstStyle/>
                    <a:p>
                      <a:pPr algn="ct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1963</a:t>
                      </a:r>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患者数激減１００人以下</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1353918387"/>
                  </a:ext>
                </a:extLst>
              </a:tr>
            </a:tbl>
          </a:graphicData>
        </a:graphic>
      </p:graphicFrame>
    </p:spTree>
    <p:extLst>
      <p:ext uri="{BB962C8B-B14F-4D97-AF65-F5344CB8AC3E}">
        <p14:creationId xmlns:p14="http://schemas.microsoft.com/office/powerpoint/2010/main" val="184143644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日本のポリオ撲滅の経過</a:t>
            </a:r>
          </a:p>
        </p:txBody>
      </p:sp>
      <p:grpSp>
        <p:nvGrpSpPr>
          <p:cNvPr id="4" name="Group 102"/>
          <p:cNvGrpSpPr>
            <a:grpSpLocks/>
          </p:cNvGrpSpPr>
          <p:nvPr/>
        </p:nvGrpSpPr>
        <p:grpSpPr bwMode="auto">
          <a:xfrm>
            <a:off x="1676400" y="5742955"/>
            <a:ext cx="1535430" cy="1043940"/>
            <a:chOff x="8385" y="875"/>
            <a:chExt cx="2418" cy="1644"/>
          </a:xfrm>
        </p:grpSpPr>
        <p:pic>
          <p:nvPicPr>
            <p:cNvPr id="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 y="1354"/>
              <a:ext cx="88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 y="1279"/>
              <a:ext cx="36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9"/>
            <p:cNvSpPr>
              <a:spLocks/>
            </p:cNvSpPr>
            <p:nvPr/>
          </p:nvSpPr>
          <p:spPr bwMode="auto">
            <a:xfrm>
              <a:off x="9147" y="1757"/>
              <a:ext cx="120" cy="65"/>
            </a:xfrm>
            <a:custGeom>
              <a:avLst/>
              <a:gdLst>
                <a:gd name="T0" fmla="+- 0 9194 9147"/>
                <a:gd name="T1" fmla="*/ T0 w 120"/>
                <a:gd name="T2" fmla="+- 0 1763 1757"/>
                <a:gd name="T3" fmla="*/ 1763 h 65"/>
                <a:gd name="T4" fmla="+- 0 9191 9147"/>
                <a:gd name="T5" fmla="*/ T4 w 120"/>
                <a:gd name="T6" fmla="+- 0 1757 1757"/>
                <a:gd name="T7" fmla="*/ 1757 h 65"/>
                <a:gd name="T8" fmla="+- 0 9181 9147"/>
                <a:gd name="T9" fmla="*/ T8 w 120"/>
                <a:gd name="T10" fmla="+- 0 1759 1757"/>
                <a:gd name="T11" fmla="*/ 1759 h 65"/>
                <a:gd name="T12" fmla="+- 0 9182 9147"/>
                <a:gd name="T13" fmla="*/ T12 w 120"/>
                <a:gd name="T14" fmla="+- 0 1766 1757"/>
                <a:gd name="T15" fmla="*/ 1766 h 65"/>
                <a:gd name="T16" fmla="+- 0 9194 9147"/>
                <a:gd name="T17" fmla="*/ T16 w 120"/>
                <a:gd name="T18" fmla="+- 0 1763 1757"/>
                <a:gd name="T19" fmla="*/ 1763 h 65"/>
                <a:gd name="T20" fmla="+- 0 9196 9147"/>
                <a:gd name="T21" fmla="*/ T20 w 120"/>
                <a:gd name="T22" fmla="+- 0 1818 1757"/>
                <a:gd name="T23" fmla="*/ 1818 h 65"/>
                <a:gd name="T24" fmla="+- 0 9193 9147"/>
                <a:gd name="T25" fmla="*/ T24 w 120"/>
                <a:gd name="T26" fmla="+- 0 1809 1757"/>
                <a:gd name="T27" fmla="*/ 1809 h 65"/>
                <a:gd name="T28" fmla="+- 0 9184 9147"/>
                <a:gd name="T29" fmla="*/ T28 w 120"/>
                <a:gd name="T30" fmla="+- 0 1811 1757"/>
                <a:gd name="T31" fmla="*/ 1811 h 65"/>
                <a:gd name="T32" fmla="+- 0 9185 9147"/>
                <a:gd name="T33" fmla="*/ T32 w 120"/>
                <a:gd name="T34" fmla="+- 0 1822 1757"/>
                <a:gd name="T35" fmla="*/ 1822 h 65"/>
                <a:gd name="T36" fmla="+- 0 9196 9147"/>
                <a:gd name="T37" fmla="*/ T36 w 120"/>
                <a:gd name="T38" fmla="+- 0 1818 1757"/>
                <a:gd name="T39" fmla="*/ 1818 h 65"/>
                <a:gd name="T40" fmla="+- 0 9204 9147"/>
                <a:gd name="T41" fmla="*/ T40 w 120"/>
                <a:gd name="T42" fmla="+- 0 1791 1757"/>
                <a:gd name="T43" fmla="*/ 1791 h 65"/>
                <a:gd name="T44" fmla="+- 0 9199 9147"/>
                <a:gd name="T45" fmla="*/ T44 w 120"/>
                <a:gd name="T46" fmla="+- 0 1785 1757"/>
                <a:gd name="T47" fmla="*/ 1785 h 65"/>
                <a:gd name="T48" fmla="+- 0 9198 9147"/>
                <a:gd name="T49" fmla="*/ T48 w 120"/>
                <a:gd name="T50" fmla="+- 0 1784 1757"/>
                <a:gd name="T51" fmla="*/ 1784 h 65"/>
                <a:gd name="T52" fmla="+- 0 9191 9147"/>
                <a:gd name="T53" fmla="*/ T52 w 120"/>
                <a:gd name="T54" fmla="+- 0 1785 1757"/>
                <a:gd name="T55" fmla="*/ 1785 h 65"/>
                <a:gd name="T56" fmla="+- 0 9183 9147"/>
                <a:gd name="T57" fmla="*/ T56 w 120"/>
                <a:gd name="T58" fmla="+- 0 1780 1757"/>
                <a:gd name="T59" fmla="*/ 1780 h 65"/>
                <a:gd name="T60" fmla="+- 0 9181 9147"/>
                <a:gd name="T61" fmla="*/ T60 w 120"/>
                <a:gd name="T62" fmla="+- 0 1779 1757"/>
                <a:gd name="T63" fmla="*/ 1779 h 65"/>
                <a:gd name="T64" fmla="+- 0 9174 9147"/>
                <a:gd name="T65" fmla="*/ T64 w 120"/>
                <a:gd name="T66" fmla="+- 0 1771 1757"/>
                <a:gd name="T67" fmla="*/ 1771 h 65"/>
                <a:gd name="T68" fmla="+- 0 9160 9147"/>
                <a:gd name="T69" fmla="*/ T68 w 120"/>
                <a:gd name="T70" fmla="+- 0 1771 1757"/>
                <a:gd name="T71" fmla="*/ 1771 h 65"/>
                <a:gd name="T72" fmla="+- 0 9147 9147"/>
                <a:gd name="T73" fmla="*/ T72 w 120"/>
                <a:gd name="T74" fmla="+- 0 1776 1757"/>
                <a:gd name="T75" fmla="*/ 1776 h 65"/>
                <a:gd name="T76" fmla="+- 0 9147 9147"/>
                <a:gd name="T77" fmla="*/ T76 w 120"/>
                <a:gd name="T78" fmla="+- 0 1782 1757"/>
                <a:gd name="T79" fmla="*/ 1782 h 65"/>
                <a:gd name="T80" fmla="+- 0 9152 9147"/>
                <a:gd name="T81" fmla="*/ T80 w 120"/>
                <a:gd name="T82" fmla="+- 0 1780 1757"/>
                <a:gd name="T83" fmla="*/ 1780 h 65"/>
                <a:gd name="T84" fmla="+- 0 9165 9147"/>
                <a:gd name="T85" fmla="*/ T84 w 120"/>
                <a:gd name="T86" fmla="+- 0 1780 1757"/>
                <a:gd name="T87" fmla="*/ 1780 h 65"/>
                <a:gd name="T88" fmla="+- 0 9176 9147"/>
                <a:gd name="T89" fmla="*/ T88 w 120"/>
                <a:gd name="T90" fmla="+- 0 1779 1757"/>
                <a:gd name="T91" fmla="*/ 1779 h 65"/>
                <a:gd name="T92" fmla="+- 0 9180 9147"/>
                <a:gd name="T93" fmla="*/ T92 w 120"/>
                <a:gd name="T94" fmla="+- 0 1785 1757"/>
                <a:gd name="T95" fmla="*/ 1785 h 65"/>
                <a:gd name="T96" fmla="+- 0 9190 9147"/>
                <a:gd name="T97" fmla="*/ T96 w 120"/>
                <a:gd name="T98" fmla="+- 0 1790 1757"/>
                <a:gd name="T99" fmla="*/ 1790 h 65"/>
                <a:gd name="T100" fmla="+- 0 9195 9147"/>
                <a:gd name="T101" fmla="*/ T100 w 120"/>
                <a:gd name="T102" fmla="+- 0 1795 1757"/>
                <a:gd name="T103" fmla="*/ 1795 h 65"/>
                <a:gd name="T104" fmla="+- 0 9203 9147"/>
                <a:gd name="T105" fmla="*/ T104 w 120"/>
                <a:gd name="T106" fmla="+- 0 1796 1757"/>
                <a:gd name="T107" fmla="*/ 1796 h 65"/>
                <a:gd name="T108" fmla="+- 0 9204 9147"/>
                <a:gd name="T109" fmla="*/ T108 w 120"/>
                <a:gd name="T110" fmla="+- 0 1791 1757"/>
                <a:gd name="T111" fmla="*/ 1791 h 65"/>
                <a:gd name="T112" fmla="+- 0 9246 9147"/>
                <a:gd name="T113" fmla="*/ T112 w 120"/>
                <a:gd name="T114" fmla="+- 0 1800 1757"/>
                <a:gd name="T115" fmla="*/ 1800 h 65"/>
                <a:gd name="T116" fmla="+- 0 9239 9147"/>
                <a:gd name="T117" fmla="*/ T116 w 120"/>
                <a:gd name="T118" fmla="+- 0 1796 1757"/>
                <a:gd name="T119" fmla="*/ 1796 h 65"/>
                <a:gd name="T120" fmla="+- 0 9230 9147"/>
                <a:gd name="T121" fmla="*/ T120 w 120"/>
                <a:gd name="T122" fmla="+- 0 1794 1757"/>
                <a:gd name="T123" fmla="*/ 1794 h 65"/>
                <a:gd name="T124" fmla="+- 0 9226 9147"/>
                <a:gd name="T125" fmla="*/ T124 w 120"/>
                <a:gd name="T126" fmla="+- 0 1795 1757"/>
                <a:gd name="T127" fmla="*/ 1795 h 65"/>
                <a:gd name="T128" fmla="+- 0 9219 9147"/>
                <a:gd name="T129" fmla="*/ T128 w 120"/>
                <a:gd name="T130" fmla="+- 0 1796 1757"/>
                <a:gd name="T131" fmla="*/ 1796 h 65"/>
                <a:gd name="T132" fmla="+- 0 9210 9147"/>
                <a:gd name="T133" fmla="*/ T132 w 120"/>
                <a:gd name="T134" fmla="+- 0 1806 1757"/>
                <a:gd name="T135" fmla="*/ 1806 h 65"/>
                <a:gd name="T136" fmla="+- 0 9216 9147"/>
                <a:gd name="T137" fmla="*/ T136 w 120"/>
                <a:gd name="T138" fmla="+- 0 1807 1757"/>
                <a:gd name="T139" fmla="*/ 1807 h 65"/>
                <a:gd name="T140" fmla="+- 0 9224 9147"/>
                <a:gd name="T141" fmla="*/ T140 w 120"/>
                <a:gd name="T142" fmla="+- 0 1807 1757"/>
                <a:gd name="T143" fmla="*/ 1807 h 65"/>
                <a:gd name="T144" fmla="+- 0 9226 9147"/>
                <a:gd name="T145" fmla="*/ T144 w 120"/>
                <a:gd name="T146" fmla="+- 0 1810 1757"/>
                <a:gd name="T147" fmla="*/ 1810 h 65"/>
                <a:gd name="T148" fmla="+- 0 9232 9147"/>
                <a:gd name="T149" fmla="*/ T148 w 120"/>
                <a:gd name="T150" fmla="+- 0 1813 1757"/>
                <a:gd name="T151" fmla="*/ 1813 h 65"/>
                <a:gd name="T152" fmla="+- 0 9238 9147"/>
                <a:gd name="T153" fmla="*/ T152 w 120"/>
                <a:gd name="T154" fmla="+- 0 1809 1757"/>
                <a:gd name="T155" fmla="*/ 1809 h 65"/>
                <a:gd name="T156" fmla="+- 0 9242 9147"/>
                <a:gd name="T157" fmla="*/ T156 w 120"/>
                <a:gd name="T158" fmla="+- 0 1809 1757"/>
                <a:gd name="T159" fmla="*/ 1809 h 65"/>
                <a:gd name="T160" fmla="+- 0 9245 9147"/>
                <a:gd name="T161" fmla="*/ T160 w 120"/>
                <a:gd name="T162" fmla="+- 0 1816 1757"/>
                <a:gd name="T163" fmla="*/ 1816 h 65"/>
                <a:gd name="T164" fmla="+- 0 9245 9147"/>
                <a:gd name="T165" fmla="*/ T164 w 120"/>
                <a:gd name="T166" fmla="+- 0 1809 1757"/>
                <a:gd name="T167" fmla="*/ 1809 h 65"/>
                <a:gd name="T168" fmla="+- 0 9246 9147"/>
                <a:gd name="T169" fmla="*/ T168 w 120"/>
                <a:gd name="T170" fmla="+- 0 1800 1757"/>
                <a:gd name="T171" fmla="*/ 1800 h 65"/>
                <a:gd name="T172" fmla="+- 0 9267 9147"/>
                <a:gd name="T173" fmla="*/ T172 w 120"/>
                <a:gd name="T174" fmla="+- 0 1811 1757"/>
                <a:gd name="T175" fmla="*/ 1811 h 65"/>
                <a:gd name="T176" fmla="+- 0 9263 9147"/>
                <a:gd name="T177" fmla="*/ T176 w 120"/>
                <a:gd name="T178" fmla="+- 0 1802 1757"/>
                <a:gd name="T179" fmla="*/ 1802 h 65"/>
                <a:gd name="T180" fmla="+- 0 9254 9147"/>
                <a:gd name="T181" fmla="*/ T180 w 120"/>
                <a:gd name="T182" fmla="+- 0 1804 1757"/>
                <a:gd name="T183" fmla="*/ 1804 h 65"/>
                <a:gd name="T184" fmla="+- 0 9255 9147"/>
                <a:gd name="T185" fmla="*/ T184 w 120"/>
                <a:gd name="T186" fmla="+- 0 1815 1757"/>
                <a:gd name="T187" fmla="*/ 1815 h 65"/>
                <a:gd name="T188" fmla="+- 0 9267 9147"/>
                <a:gd name="T189" fmla="*/ T188 w 120"/>
                <a:gd name="T190" fmla="+- 0 1811 1757"/>
                <a:gd name="T191" fmla="*/ 1811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20" h="65">
                  <a:moveTo>
                    <a:pt x="47" y="6"/>
                  </a:moveTo>
                  <a:lnTo>
                    <a:pt x="44" y="0"/>
                  </a:lnTo>
                  <a:lnTo>
                    <a:pt x="34" y="2"/>
                  </a:lnTo>
                  <a:lnTo>
                    <a:pt x="35" y="9"/>
                  </a:lnTo>
                  <a:lnTo>
                    <a:pt x="47" y="6"/>
                  </a:lnTo>
                  <a:moveTo>
                    <a:pt x="49" y="61"/>
                  </a:moveTo>
                  <a:lnTo>
                    <a:pt x="46" y="52"/>
                  </a:lnTo>
                  <a:lnTo>
                    <a:pt x="37" y="54"/>
                  </a:lnTo>
                  <a:lnTo>
                    <a:pt x="38" y="65"/>
                  </a:lnTo>
                  <a:lnTo>
                    <a:pt x="49" y="61"/>
                  </a:lnTo>
                  <a:moveTo>
                    <a:pt x="57" y="34"/>
                  </a:moveTo>
                  <a:lnTo>
                    <a:pt x="52" y="28"/>
                  </a:lnTo>
                  <a:lnTo>
                    <a:pt x="51" y="27"/>
                  </a:lnTo>
                  <a:lnTo>
                    <a:pt x="44" y="28"/>
                  </a:lnTo>
                  <a:lnTo>
                    <a:pt x="36" y="23"/>
                  </a:lnTo>
                  <a:lnTo>
                    <a:pt x="34" y="22"/>
                  </a:lnTo>
                  <a:lnTo>
                    <a:pt x="27" y="14"/>
                  </a:lnTo>
                  <a:lnTo>
                    <a:pt x="13" y="14"/>
                  </a:lnTo>
                  <a:lnTo>
                    <a:pt x="0" y="19"/>
                  </a:lnTo>
                  <a:lnTo>
                    <a:pt x="0" y="25"/>
                  </a:lnTo>
                  <a:lnTo>
                    <a:pt x="5" y="23"/>
                  </a:lnTo>
                  <a:lnTo>
                    <a:pt x="18" y="23"/>
                  </a:lnTo>
                  <a:lnTo>
                    <a:pt x="29" y="22"/>
                  </a:lnTo>
                  <a:lnTo>
                    <a:pt x="33" y="28"/>
                  </a:lnTo>
                  <a:lnTo>
                    <a:pt x="43" y="33"/>
                  </a:lnTo>
                  <a:lnTo>
                    <a:pt x="48" y="38"/>
                  </a:lnTo>
                  <a:lnTo>
                    <a:pt x="56" y="39"/>
                  </a:lnTo>
                  <a:lnTo>
                    <a:pt x="57" y="34"/>
                  </a:lnTo>
                  <a:moveTo>
                    <a:pt x="99" y="43"/>
                  </a:moveTo>
                  <a:lnTo>
                    <a:pt x="92" y="39"/>
                  </a:lnTo>
                  <a:lnTo>
                    <a:pt x="83" y="37"/>
                  </a:lnTo>
                  <a:lnTo>
                    <a:pt x="79" y="38"/>
                  </a:lnTo>
                  <a:lnTo>
                    <a:pt x="72" y="39"/>
                  </a:lnTo>
                  <a:lnTo>
                    <a:pt x="63" y="49"/>
                  </a:lnTo>
                  <a:lnTo>
                    <a:pt x="69" y="50"/>
                  </a:lnTo>
                  <a:lnTo>
                    <a:pt x="77" y="50"/>
                  </a:lnTo>
                  <a:lnTo>
                    <a:pt x="79" y="53"/>
                  </a:lnTo>
                  <a:lnTo>
                    <a:pt x="85" y="56"/>
                  </a:lnTo>
                  <a:lnTo>
                    <a:pt x="91" y="52"/>
                  </a:lnTo>
                  <a:lnTo>
                    <a:pt x="95" y="52"/>
                  </a:lnTo>
                  <a:lnTo>
                    <a:pt x="98" y="59"/>
                  </a:lnTo>
                  <a:lnTo>
                    <a:pt x="98" y="52"/>
                  </a:lnTo>
                  <a:lnTo>
                    <a:pt x="99" y="43"/>
                  </a:lnTo>
                  <a:moveTo>
                    <a:pt x="120" y="54"/>
                  </a:moveTo>
                  <a:lnTo>
                    <a:pt x="116" y="45"/>
                  </a:lnTo>
                  <a:lnTo>
                    <a:pt x="107" y="47"/>
                  </a:lnTo>
                  <a:lnTo>
                    <a:pt x="108" y="58"/>
                  </a:lnTo>
                  <a:lnTo>
                    <a:pt x="120" y="54"/>
                  </a:lnTo>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pic>
          <p:nvPicPr>
            <p:cNvPr id="8"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 y="1361"/>
              <a:ext cx="1239"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1" y="1608"/>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3" y="1756"/>
              <a:ext cx="54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5"/>
            <p:cNvSpPr>
              <a:spLocks/>
            </p:cNvSpPr>
            <p:nvPr/>
          </p:nvSpPr>
          <p:spPr bwMode="auto">
            <a:xfrm>
              <a:off x="8385" y="875"/>
              <a:ext cx="597" cy="1643"/>
            </a:xfrm>
            <a:custGeom>
              <a:avLst/>
              <a:gdLst>
                <a:gd name="T0" fmla="+- 0 8797 8385"/>
                <a:gd name="T1" fmla="*/ T0 w 597"/>
                <a:gd name="T2" fmla="+- 0 983 875"/>
                <a:gd name="T3" fmla="*/ 983 h 1643"/>
                <a:gd name="T4" fmla="+- 0 8693 8385"/>
                <a:gd name="T5" fmla="*/ T4 w 597"/>
                <a:gd name="T6" fmla="+- 0 1085 875"/>
                <a:gd name="T7" fmla="*/ 1085 h 1643"/>
                <a:gd name="T8" fmla="+- 0 8599 8385"/>
                <a:gd name="T9" fmla="*/ T8 w 597"/>
                <a:gd name="T10" fmla="+- 0 1212 875"/>
                <a:gd name="T11" fmla="*/ 1212 h 1643"/>
                <a:gd name="T12" fmla="+- 0 8517 8385"/>
                <a:gd name="T13" fmla="*/ T12 w 597"/>
                <a:gd name="T14" fmla="+- 0 1360 875"/>
                <a:gd name="T15" fmla="*/ 1360 h 1643"/>
                <a:gd name="T16" fmla="+- 0 8451 8385"/>
                <a:gd name="T17" fmla="*/ T16 w 597"/>
                <a:gd name="T18" fmla="+- 0 1528 875"/>
                <a:gd name="T19" fmla="*/ 1528 h 1643"/>
                <a:gd name="T20" fmla="+- 0 8406 8385"/>
                <a:gd name="T21" fmla="*/ T20 w 597"/>
                <a:gd name="T22" fmla="+- 0 1707 875"/>
                <a:gd name="T23" fmla="*/ 1707 h 1643"/>
                <a:gd name="T24" fmla="+- 0 8386 8385"/>
                <a:gd name="T25" fmla="*/ T24 w 597"/>
                <a:gd name="T26" fmla="+- 0 1879 875"/>
                <a:gd name="T27" fmla="*/ 1879 h 1643"/>
                <a:gd name="T28" fmla="+- 0 8389 8385"/>
                <a:gd name="T29" fmla="*/ T28 w 597"/>
                <a:gd name="T30" fmla="+- 0 2041 875"/>
                <a:gd name="T31" fmla="*/ 2041 h 1643"/>
                <a:gd name="T32" fmla="+- 0 8416 8385"/>
                <a:gd name="T33" fmla="*/ T32 w 597"/>
                <a:gd name="T34" fmla="+- 0 2187 875"/>
                <a:gd name="T35" fmla="*/ 2187 h 1643"/>
                <a:gd name="T36" fmla="+- 0 8465 8385"/>
                <a:gd name="T37" fmla="*/ T36 w 597"/>
                <a:gd name="T38" fmla="+- 0 2312 875"/>
                <a:gd name="T39" fmla="*/ 2312 h 1643"/>
                <a:gd name="T40" fmla="+- 0 8535 8385"/>
                <a:gd name="T41" fmla="*/ T40 w 597"/>
                <a:gd name="T42" fmla="+- 0 2411 875"/>
                <a:gd name="T43" fmla="*/ 2411 h 1643"/>
                <a:gd name="T44" fmla="+- 0 8624 8385"/>
                <a:gd name="T45" fmla="*/ T44 w 597"/>
                <a:gd name="T46" fmla="+- 0 2481 875"/>
                <a:gd name="T47" fmla="*/ 2481 h 1643"/>
                <a:gd name="T48" fmla="+- 0 8715 8385"/>
                <a:gd name="T49" fmla="*/ T48 w 597"/>
                <a:gd name="T50" fmla="+- 0 2513 875"/>
                <a:gd name="T51" fmla="*/ 2513 h 1643"/>
                <a:gd name="T52" fmla="+- 0 8795 8385"/>
                <a:gd name="T53" fmla="*/ T52 w 597"/>
                <a:gd name="T54" fmla="+- 0 2518 875"/>
                <a:gd name="T55" fmla="*/ 2518 h 1643"/>
                <a:gd name="T56" fmla="+- 0 8823 8385"/>
                <a:gd name="T57" fmla="*/ T56 w 597"/>
                <a:gd name="T58" fmla="+- 0 2511 875"/>
                <a:gd name="T59" fmla="*/ 2511 h 1643"/>
                <a:gd name="T60" fmla="+- 0 8799 8385"/>
                <a:gd name="T61" fmla="*/ T60 w 597"/>
                <a:gd name="T62" fmla="+- 0 2505 875"/>
                <a:gd name="T63" fmla="*/ 2505 h 1643"/>
                <a:gd name="T64" fmla="+- 0 8738 8385"/>
                <a:gd name="T65" fmla="*/ T64 w 597"/>
                <a:gd name="T66" fmla="+- 0 2481 875"/>
                <a:gd name="T67" fmla="*/ 2481 h 1643"/>
                <a:gd name="T68" fmla="+- 0 8653 8385"/>
                <a:gd name="T69" fmla="*/ T68 w 597"/>
                <a:gd name="T70" fmla="+- 0 2416 875"/>
                <a:gd name="T71" fmla="*/ 2416 h 1643"/>
                <a:gd name="T72" fmla="+- 0 8586 8385"/>
                <a:gd name="T73" fmla="*/ T72 w 597"/>
                <a:gd name="T74" fmla="+- 0 2323 875"/>
                <a:gd name="T75" fmla="*/ 2323 h 1643"/>
                <a:gd name="T76" fmla="+- 0 8537 8385"/>
                <a:gd name="T77" fmla="*/ T76 w 597"/>
                <a:gd name="T78" fmla="+- 0 2206 875"/>
                <a:gd name="T79" fmla="*/ 2206 h 1643"/>
                <a:gd name="T80" fmla="+- 0 8508 8385"/>
                <a:gd name="T81" fmla="*/ T80 w 597"/>
                <a:gd name="T82" fmla="+- 0 2068 875"/>
                <a:gd name="T83" fmla="*/ 2068 h 1643"/>
                <a:gd name="T84" fmla="+- 0 8499 8385"/>
                <a:gd name="T85" fmla="*/ T84 w 597"/>
                <a:gd name="T86" fmla="+- 0 1915 875"/>
                <a:gd name="T87" fmla="*/ 1915 h 1643"/>
                <a:gd name="T88" fmla="+- 0 8511 8385"/>
                <a:gd name="T89" fmla="*/ T88 w 597"/>
                <a:gd name="T90" fmla="+- 0 1750 875"/>
                <a:gd name="T91" fmla="*/ 1750 h 1643"/>
                <a:gd name="T92" fmla="+- 0 8545 8385"/>
                <a:gd name="T93" fmla="*/ T92 w 597"/>
                <a:gd name="T94" fmla="+- 0 1577 875"/>
                <a:gd name="T95" fmla="*/ 1577 h 1643"/>
                <a:gd name="T96" fmla="+- 0 8602 8385"/>
                <a:gd name="T97" fmla="*/ T96 w 597"/>
                <a:gd name="T98" fmla="+- 0 1402 875"/>
                <a:gd name="T99" fmla="*/ 1402 h 1643"/>
                <a:gd name="T100" fmla="+- 0 8675 8385"/>
                <a:gd name="T101" fmla="*/ T100 w 597"/>
                <a:gd name="T102" fmla="+- 0 1242 875"/>
                <a:gd name="T103" fmla="*/ 1242 h 1643"/>
                <a:gd name="T104" fmla="+- 0 8762 8385"/>
                <a:gd name="T105" fmla="*/ T104 w 597"/>
                <a:gd name="T106" fmla="+- 0 1101 875"/>
                <a:gd name="T107" fmla="*/ 1101 h 1643"/>
                <a:gd name="T108" fmla="+- 0 8858 8385"/>
                <a:gd name="T109" fmla="*/ T108 w 597"/>
                <a:gd name="T110" fmla="+- 0 983 875"/>
                <a:gd name="T111" fmla="*/ 983 h 1643"/>
                <a:gd name="T112" fmla="+- 0 8980 8385"/>
                <a:gd name="T113" fmla="*/ T112 w 597"/>
                <a:gd name="T114" fmla="+- 0 875 875"/>
                <a:gd name="T115" fmla="*/ 875 h 1643"/>
                <a:gd name="T116" fmla="+- 0 8803 8385"/>
                <a:gd name="T117" fmla="*/ T116 w 597"/>
                <a:gd name="T118" fmla="+- 0 927 875"/>
                <a:gd name="T119" fmla="*/ 927 h 1643"/>
                <a:gd name="T120" fmla="+- 0 8626 8385"/>
                <a:gd name="T121" fmla="*/ T120 w 597"/>
                <a:gd name="T122" fmla="+- 0 1004 875"/>
                <a:gd name="T123" fmla="*/ 1004 h 1643"/>
                <a:gd name="T124" fmla="+- 0 8510 8385"/>
                <a:gd name="T125" fmla="*/ T124 w 597"/>
                <a:gd name="T126" fmla="+- 0 1063 875"/>
                <a:gd name="T127" fmla="*/ 1063 h 1643"/>
                <a:gd name="T128" fmla="+- 0 8595 8385"/>
                <a:gd name="T129" fmla="*/ T128 w 597"/>
                <a:gd name="T130" fmla="+- 0 1040 875"/>
                <a:gd name="T131" fmla="*/ 1040 h 1643"/>
                <a:gd name="T132" fmla="+- 0 8747 8385"/>
                <a:gd name="T133" fmla="*/ T132 w 597"/>
                <a:gd name="T134" fmla="+- 0 996 875"/>
                <a:gd name="T135" fmla="*/ 996 h 1643"/>
                <a:gd name="T136" fmla="+- 0 8858 8385"/>
                <a:gd name="T137" fmla="*/ T136 w 597"/>
                <a:gd name="T138" fmla="+- 0 983 875"/>
                <a:gd name="T139" fmla="*/ 983 h 1643"/>
                <a:gd name="T140" fmla="+- 0 8911 8385"/>
                <a:gd name="T141" fmla="*/ T140 w 597"/>
                <a:gd name="T142" fmla="+- 0 931 875"/>
                <a:gd name="T143" fmla="*/ 931 h 1643"/>
                <a:gd name="T144" fmla="+- 0 8982 8385"/>
                <a:gd name="T145" fmla="*/ T144 w 597"/>
                <a:gd name="T146" fmla="+- 0 875 875"/>
                <a:gd name="T147" fmla="*/ 875 h 16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597" h="1643">
                  <a:moveTo>
                    <a:pt x="473" y="108"/>
                  </a:moveTo>
                  <a:lnTo>
                    <a:pt x="412" y="108"/>
                  </a:lnTo>
                  <a:lnTo>
                    <a:pt x="359" y="156"/>
                  </a:lnTo>
                  <a:lnTo>
                    <a:pt x="308" y="210"/>
                  </a:lnTo>
                  <a:lnTo>
                    <a:pt x="260" y="271"/>
                  </a:lnTo>
                  <a:lnTo>
                    <a:pt x="214" y="337"/>
                  </a:lnTo>
                  <a:lnTo>
                    <a:pt x="171" y="409"/>
                  </a:lnTo>
                  <a:lnTo>
                    <a:pt x="132" y="485"/>
                  </a:lnTo>
                  <a:lnTo>
                    <a:pt x="97" y="567"/>
                  </a:lnTo>
                  <a:lnTo>
                    <a:pt x="66" y="653"/>
                  </a:lnTo>
                  <a:lnTo>
                    <a:pt x="40" y="743"/>
                  </a:lnTo>
                  <a:lnTo>
                    <a:pt x="21" y="832"/>
                  </a:lnTo>
                  <a:lnTo>
                    <a:pt x="8" y="919"/>
                  </a:lnTo>
                  <a:lnTo>
                    <a:pt x="1" y="1004"/>
                  </a:lnTo>
                  <a:lnTo>
                    <a:pt x="0" y="1087"/>
                  </a:lnTo>
                  <a:lnTo>
                    <a:pt x="4" y="1166"/>
                  </a:lnTo>
                  <a:lnTo>
                    <a:pt x="15" y="1241"/>
                  </a:lnTo>
                  <a:lnTo>
                    <a:pt x="31" y="1312"/>
                  </a:lnTo>
                  <a:lnTo>
                    <a:pt x="53" y="1377"/>
                  </a:lnTo>
                  <a:lnTo>
                    <a:pt x="80" y="1437"/>
                  </a:lnTo>
                  <a:lnTo>
                    <a:pt x="113" y="1490"/>
                  </a:lnTo>
                  <a:lnTo>
                    <a:pt x="150" y="1536"/>
                  </a:lnTo>
                  <a:lnTo>
                    <a:pt x="192" y="1575"/>
                  </a:lnTo>
                  <a:lnTo>
                    <a:pt x="239" y="1606"/>
                  </a:lnTo>
                  <a:lnTo>
                    <a:pt x="291" y="1628"/>
                  </a:lnTo>
                  <a:lnTo>
                    <a:pt x="330" y="1638"/>
                  </a:lnTo>
                  <a:lnTo>
                    <a:pt x="369" y="1643"/>
                  </a:lnTo>
                  <a:lnTo>
                    <a:pt x="410" y="1643"/>
                  </a:lnTo>
                  <a:lnTo>
                    <a:pt x="450" y="1638"/>
                  </a:lnTo>
                  <a:lnTo>
                    <a:pt x="438" y="1636"/>
                  </a:lnTo>
                  <a:lnTo>
                    <a:pt x="426" y="1634"/>
                  </a:lnTo>
                  <a:lnTo>
                    <a:pt x="414" y="1630"/>
                  </a:lnTo>
                  <a:lnTo>
                    <a:pt x="402" y="1627"/>
                  </a:lnTo>
                  <a:lnTo>
                    <a:pt x="353" y="1606"/>
                  </a:lnTo>
                  <a:lnTo>
                    <a:pt x="308" y="1577"/>
                  </a:lnTo>
                  <a:lnTo>
                    <a:pt x="268" y="1541"/>
                  </a:lnTo>
                  <a:lnTo>
                    <a:pt x="232" y="1498"/>
                  </a:lnTo>
                  <a:lnTo>
                    <a:pt x="201" y="1448"/>
                  </a:lnTo>
                  <a:lnTo>
                    <a:pt x="174" y="1392"/>
                  </a:lnTo>
                  <a:lnTo>
                    <a:pt x="152" y="1331"/>
                  </a:lnTo>
                  <a:lnTo>
                    <a:pt x="135" y="1264"/>
                  </a:lnTo>
                  <a:lnTo>
                    <a:pt x="123" y="1193"/>
                  </a:lnTo>
                  <a:lnTo>
                    <a:pt x="115" y="1119"/>
                  </a:lnTo>
                  <a:lnTo>
                    <a:pt x="114" y="1040"/>
                  </a:lnTo>
                  <a:lnTo>
                    <a:pt x="117" y="959"/>
                  </a:lnTo>
                  <a:lnTo>
                    <a:pt x="126" y="875"/>
                  </a:lnTo>
                  <a:lnTo>
                    <a:pt x="140" y="789"/>
                  </a:lnTo>
                  <a:lnTo>
                    <a:pt x="160" y="702"/>
                  </a:lnTo>
                  <a:lnTo>
                    <a:pt x="186" y="614"/>
                  </a:lnTo>
                  <a:lnTo>
                    <a:pt x="217" y="527"/>
                  </a:lnTo>
                  <a:lnTo>
                    <a:pt x="251" y="445"/>
                  </a:lnTo>
                  <a:lnTo>
                    <a:pt x="290" y="367"/>
                  </a:lnTo>
                  <a:lnTo>
                    <a:pt x="332" y="294"/>
                  </a:lnTo>
                  <a:lnTo>
                    <a:pt x="377" y="226"/>
                  </a:lnTo>
                  <a:lnTo>
                    <a:pt x="425" y="163"/>
                  </a:lnTo>
                  <a:lnTo>
                    <a:pt x="473" y="108"/>
                  </a:lnTo>
                  <a:close/>
                  <a:moveTo>
                    <a:pt x="597" y="0"/>
                  </a:moveTo>
                  <a:lnTo>
                    <a:pt x="595" y="0"/>
                  </a:lnTo>
                  <a:lnTo>
                    <a:pt x="510" y="20"/>
                  </a:lnTo>
                  <a:lnTo>
                    <a:pt x="418" y="52"/>
                  </a:lnTo>
                  <a:lnTo>
                    <a:pt x="326" y="90"/>
                  </a:lnTo>
                  <a:lnTo>
                    <a:pt x="241" y="129"/>
                  </a:lnTo>
                  <a:lnTo>
                    <a:pt x="172" y="163"/>
                  </a:lnTo>
                  <a:lnTo>
                    <a:pt x="125" y="188"/>
                  </a:lnTo>
                  <a:lnTo>
                    <a:pt x="108" y="197"/>
                  </a:lnTo>
                  <a:lnTo>
                    <a:pt x="210" y="165"/>
                  </a:lnTo>
                  <a:lnTo>
                    <a:pt x="295" y="140"/>
                  </a:lnTo>
                  <a:lnTo>
                    <a:pt x="362" y="121"/>
                  </a:lnTo>
                  <a:lnTo>
                    <a:pt x="412" y="108"/>
                  </a:lnTo>
                  <a:lnTo>
                    <a:pt x="473" y="108"/>
                  </a:lnTo>
                  <a:lnTo>
                    <a:pt x="474" y="107"/>
                  </a:lnTo>
                  <a:lnTo>
                    <a:pt x="526" y="56"/>
                  </a:lnTo>
                  <a:lnTo>
                    <a:pt x="579" y="13"/>
                  </a:lnTo>
                  <a:lnTo>
                    <a:pt x="597" y="0"/>
                  </a:lnTo>
                  <a:close/>
                </a:path>
              </a:pathLst>
            </a:custGeom>
            <a:solidFill>
              <a:srgbClr val="00A8E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2" name="AutoShape 104"/>
            <p:cNvSpPr>
              <a:spLocks/>
            </p:cNvSpPr>
            <p:nvPr/>
          </p:nvSpPr>
          <p:spPr bwMode="auto">
            <a:xfrm>
              <a:off x="8748" y="885"/>
              <a:ext cx="973" cy="1634"/>
            </a:xfrm>
            <a:custGeom>
              <a:avLst/>
              <a:gdLst>
                <a:gd name="T0" fmla="+- 0 9307 8748"/>
                <a:gd name="T1" fmla="*/ T0 w 973"/>
                <a:gd name="T2" fmla="+- 0 889 885"/>
                <a:gd name="T3" fmla="*/ 889 h 1634"/>
                <a:gd name="T4" fmla="+- 0 9200 8748"/>
                <a:gd name="T5" fmla="*/ T4 w 973"/>
                <a:gd name="T6" fmla="+- 0 924 885"/>
                <a:gd name="T7" fmla="*/ 924 h 1634"/>
                <a:gd name="T8" fmla="+- 0 9098 8748"/>
                <a:gd name="T9" fmla="*/ T8 w 973"/>
                <a:gd name="T10" fmla="+- 0 992 885"/>
                <a:gd name="T11" fmla="*/ 992 h 1634"/>
                <a:gd name="T12" fmla="+- 0 9003 8748"/>
                <a:gd name="T13" fmla="*/ T12 w 973"/>
                <a:gd name="T14" fmla="+- 0 1089 885"/>
                <a:gd name="T15" fmla="*/ 1089 h 1634"/>
                <a:gd name="T16" fmla="+- 0 8918 8748"/>
                <a:gd name="T17" fmla="*/ T16 w 973"/>
                <a:gd name="T18" fmla="+- 0 1212 885"/>
                <a:gd name="T19" fmla="*/ 1212 h 1634"/>
                <a:gd name="T20" fmla="+- 0 8847 8748"/>
                <a:gd name="T21" fmla="*/ T20 w 973"/>
                <a:gd name="T22" fmla="+- 0 1357 885"/>
                <a:gd name="T23" fmla="*/ 1357 h 1634"/>
                <a:gd name="T24" fmla="+- 0 8793 8748"/>
                <a:gd name="T25" fmla="*/ T24 w 973"/>
                <a:gd name="T26" fmla="+- 0 1520 885"/>
                <a:gd name="T27" fmla="*/ 1520 h 1634"/>
                <a:gd name="T28" fmla="+- 0 8759 8748"/>
                <a:gd name="T29" fmla="*/ T28 w 973"/>
                <a:gd name="T30" fmla="+- 0 1697 885"/>
                <a:gd name="T31" fmla="*/ 1697 h 1634"/>
                <a:gd name="T32" fmla="+- 0 8748 8748"/>
                <a:gd name="T33" fmla="*/ T32 w 973"/>
                <a:gd name="T34" fmla="+- 0 1869 885"/>
                <a:gd name="T35" fmla="*/ 1869 h 1634"/>
                <a:gd name="T36" fmla="+- 0 8760 8748"/>
                <a:gd name="T37" fmla="*/ T36 w 973"/>
                <a:gd name="T38" fmla="+- 0 2031 885"/>
                <a:gd name="T39" fmla="*/ 2031 h 1634"/>
                <a:gd name="T40" fmla="+- 0 8793 8748"/>
                <a:gd name="T41" fmla="*/ T40 w 973"/>
                <a:gd name="T42" fmla="+- 0 2176 885"/>
                <a:gd name="T43" fmla="*/ 2176 h 1634"/>
                <a:gd name="T44" fmla="+- 0 8846 8748"/>
                <a:gd name="T45" fmla="*/ T44 w 973"/>
                <a:gd name="T46" fmla="+- 0 2301 885"/>
                <a:gd name="T47" fmla="*/ 2301 h 1634"/>
                <a:gd name="T48" fmla="+- 0 8916 8748"/>
                <a:gd name="T49" fmla="*/ T48 w 973"/>
                <a:gd name="T50" fmla="+- 0 2402 885"/>
                <a:gd name="T51" fmla="*/ 2402 h 1634"/>
                <a:gd name="T52" fmla="+- 0 9002 8748"/>
                <a:gd name="T53" fmla="*/ T52 w 973"/>
                <a:gd name="T54" fmla="+- 0 2474 885"/>
                <a:gd name="T55" fmla="*/ 2474 h 1634"/>
                <a:gd name="T56" fmla="+- 0 9102 8748"/>
                <a:gd name="T57" fmla="*/ T56 w 973"/>
                <a:gd name="T58" fmla="+- 0 2513 885"/>
                <a:gd name="T59" fmla="*/ 2513 h 1634"/>
                <a:gd name="T60" fmla="+- 0 9232 8748"/>
                <a:gd name="T61" fmla="*/ T60 w 973"/>
                <a:gd name="T62" fmla="+- 0 2510 885"/>
                <a:gd name="T63" fmla="*/ 2510 h 1634"/>
                <a:gd name="T64" fmla="+- 0 9350 8748"/>
                <a:gd name="T65" fmla="*/ T64 w 973"/>
                <a:gd name="T66" fmla="+- 0 2461 885"/>
                <a:gd name="T67" fmla="*/ 2461 h 1634"/>
                <a:gd name="T68" fmla="+- 0 9173 8748"/>
                <a:gd name="T69" fmla="*/ T68 w 973"/>
                <a:gd name="T70" fmla="+- 0 2456 885"/>
                <a:gd name="T71" fmla="*/ 2456 h 1634"/>
                <a:gd name="T72" fmla="+- 0 9071 8748"/>
                <a:gd name="T73" fmla="*/ T72 w 973"/>
                <a:gd name="T74" fmla="+- 0 2414 885"/>
                <a:gd name="T75" fmla="*/ 2414 h 1634"/>
                <a:gd name="T76" fmla="+- 0 8988 8748"/>
                <a:gd name="T77" fmla="*/ T76 w 973"/>
                <a:gd name="T78" fmla="+- 0 2334 885"/>
                <a:gd name="T79" fmla="*/ 2334 h 1634"/>
                <a:gd name="T80" fmla="+- 0 8923 8748"/>
                <a:gd name="T81" fmla="*/ T80 w 973"/>
                <a:gd name="T82" fmla="+- 0 2221 885"/>
                <a:gd name="T83" fmla="*/ 2221 h 1634"/>
                <a:gd name="T84" fmla="+- 0 8880 8748"/>
                <a:gd name="T85" fmla="*/ T84 w 973"/>
                <a:gd name="T86" fmla="+- 0 2082 885"/>
                <a:gd name="T87" fmla="*/ 2082 h 1634"/>
                <a:gd name="T88" fmla="+- 0 8862 8748"/>
                <a:gd name="T89" fmla="*/ T88 w 973"/>
                <a:gd name="T90" fmla="+- 0 1923 885"/>
                <a:gd name="T91" fmla="*/ 1923 h 1634"/>
                <a:gd name="T92" fmla="+- 0 8869 8748"/>
                <a:gd name="T93" fmla="*/ T92 w 973"/>
                <a:gd name="T94" fmla="+- 0 1750 885"/>
                <a:gd name="T95" fmla="*/ 1750 h 1634"/>
                <a:gd name="T96" fmla="+- 0 8903 8748"/>
                <a:gd name="T97" fmla="*/ T96 w 973"/>
                <a:gd name="T98" fmla="+- 0 1570 885"/>
                <a:gd name="T99" fmla="*/ 1570 h 1634"/>
                <a:gd name="T100" fmla="+- 0 8961 8748"/>
                <a:gd name="T101" fmla="*/ T100 w 973"/>
                <a:gd name="T102" fmla="+- 0 1407 885"/>
                <a:gd name="T103" fmla="*/ 1407 h 1634"/>
                <a:gd name="T104" fmla="+- 0 9038 8748"/>
                <a:gd name="T105" fmla="*/ T104 w 973"/>
                <a:gd name="T106" fmla="+- 0 1266 885"/>
                <a:gd name="T107" fmla="*/ 1266 h 1634"/>
                <a:gd name="T108" fmla="+- 0 9129 8748"/>
                <a:gd name="T109" fmla="*/ T108 w 973"/>
                <a:gd name="T110" fmla="+- 0 1153 885"/>
                <a:gd name="T111" fmla="*/ 1153 h 1634"/>
                <a:gd name="T112" fmla="+- 0 9231 8748"/>
                <a:gd name="T113" fmla="*/ T112 w 973"/>
                <a:gd name="T114" fmla="+- 0 1072 885"/>
                <a:gd name="T115" fmla="*/ 1072 h 1634"/>
                <a:gd name="T116" fmla="+- 0 9338 8748"/>
                <a:gd name="T117" fmla="*/ T116 w 973"/>
                <a:gd name="T118" fmla="+- 0 1029 885"/>
                <a:gd name="T119" fmla="*/ 1029 h 1634"/>
                <a:gd name="T120" fmla="+- 0 9617 8748"/>
                <a:gd name="T121" fmla="*/ T120 w 973"/>
                <a:gd name="T122" fmla="+- 0 1022 885"/>
                <a:gd name="T123" fmla="*/ 1022 h 1634"/>
                <a:gd name="T124" fmla="+- 0 9544 8748"/>
                <a:gd name="T125" fmla="*/ T124 w 973"/>
                <a:gd name="T126" fmla="+- 0 948 885"/>
                <a:gd name="T127" fmla="*/ 948 h 1634"/>
                <a:gd name="T128" fmla="+- 0 9415 8748"/>
                <a:gd name="T129" fmla="*/ T128 w 973"/>
                <a:gd name="T130" fmla="+- 0 891 885"/>
                <a:gd name="T131" fmla="*/ 891 h 1634"/>
                <a:gd name="T132" fmla="+- 0 9582 8748"/>
                <a:gd name="T133" fmla="*/ T132 w 973"/>
                <a:gd name="T134" fmla="+- 0 2218 885"/>
                <a:gd name="T135" fmla="*/ 2218 h 1634"/>
                <a:gd name="T136" fmla="+- 0 9477 8748"/>
                <a:gd name="T137" fmla="*/ T136 w 973"/>
                <a:gd name="T138" fmla="+- 0 2344 885"/>
                <a:gd name="T139" fmla="*/ 2344 h 1634"/>
                <a:gd name="T140" fmla="+- 0 9359 8748"/>
                <a:gd name="T141" fmla="*/ T140 w 973"/>
                <a:gd name="T142" fmla="+- 0 2428 885"/>
                <a:gd name="T143" fmla="*/ 2428 h 1634"/>
                <a:gd name="T144" fmla="+- 0 9235 8748"/>
                <a:gd name="T145" fmla="*/ T144 w 973"/>
                <a:gd name="T146" fmla="+- 0 2461 885"/>
                <a:gd name="T147" fmla="*/ 2461 h 1634"/>
                <a:gd name="T148" fmla="+- 0 9358 8748"/>
                <a:gd name="T149" fmla="*/ T148 w 973"/>
                <a:gd name="T150" fmla="+- 0 2456 885"/>
                <a:gd name="T151" fmla="*/ 2456 h 1634"/>
                <a:gd name="T152" fmla="+- 0 9477 8748"/>
                <a:gd name="T153" fmla="*/ T152 w 973"/>
                <a:gd name="T154" fmla="+- 0 2357 885"/>
                <a:gd name="T155" fmla="*/ 2357 h 1634"/>
                <a:gd name="T156" fmla="+- 0 9583 8748"/>
                <a:gd name="T157" fmla="*/ T156 w 973"/>
                <a:gd name="T158" fmla="+- 0 2219 885"/>
                <a:gd name="T159" fmla="*/ 2219 h 1634"/>
                <a:gd name="T160" fmla="+- 0 9617 8748"/>
                <a:gd name="T161" fmla="*/ T160 w 973"/>
                <a:gd name="T162" fmla="+- 0 1022 885"/>
                <a:gd name="T163" fmla="*/ 1022 h 1634"/>
                <a:gd name="T164" fmla="+- 0 9448 8748"/>
                <a:gd name="T165" fmla="*/ T164 w 973"/>
                <a:gd name="T166" fmla="+- 0 1027 885"/>
                <a:gd name="T167" fmla="*/ 1027 h 1634"/>
                <a:gd name="T168" fmla="+- 0 9565 8748"/>
                <a:gd name="T169" fmla="*/ T168 w 973"/>
                <a:gd name="T170" fmla="+- 0 1081 885"/>
                <a:gd name="T171" fmla="*/ 1081 h 1634"/>
                <a:gd name="T172" fmla="+- 0 9658 8748"/>
                <a:gd name="T173" fmla="*/ T172 w 973"/>
                <a:gd name="T174" fmla="+- 0 1188 885"/>
                <a:gd name="T175" fmla="*/ 1188 h 1634"/>
                <a:gd name="T176" fmla="+- 0 9701 8748"/>
                <a:gd name="T177" fmla="*/ T176 w 973"/>
                <a:gd name="T178" fmla="+- 0 1247 885"/>
                <a:gd name="T179" fmla="*/ 1247 h 1634"/>
                <a:gd name="T180" fmla="+- 0 9714 8748"/>
                <a:gd name="T181" fmla="*/ T180 w 973"/>
                <a:gd name="T182" fmla="+- 0 1228 885"/>
                <a:gd name="T183" fmla="*/ 1228 h 1634"/>
                <a:gd name="T184" fmla="+- 0 9688 8748"/>
                <a:gd name="T185" fmla="*/ T184 w 973"/>
                <a:gd name="T186" fmla="+- 0 1135 885"/>
                <a:gd name="T187" fmla="*/ 1135 h 1634"/>
                <a:gd name="T188" fmla="+- 0 9617 8748"/>
                <a:gd name="T189" fmla="*/ T188 w 973"/>
                <a:gd name="T190" fmla="+- 0 1022 885"/>
                <a:gd name="T191" fmla="*/ 1022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973"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19" y="1633"/>
                  </a:lnTo>
                  <a:lnTo>
                    <a:pt x="484" y="1625"/>
                  </a:lnTo>
                  <a:lnTo>
                    <a:pt x="548" y="1604"/>
                  </a:lnTo>
                  <a:lnTo>
                    <a:pt x="602" y="1576"/>
                  </a:lnTo>
                  <a:lnTo>
                    <a:pt x="487" y="1576"/>
                  </a:lnTo>
                  <a:lnTo>
                    <a:pt x="425" y="1571"/>
                  </a:lnTo>
                  <a:lnTo>
                    <a:pt x="372" y="1555"/>
                  </a:lnTo>
                  <a:lnTo>
                    <a:pt x="323" y="1529"/>
                  </a:lnTo>
                  <a:lnTo>
                    <a:pt x="279" y="1493"/>
                  </a:lnTo>
                  <a:lnTo>
                    <a:pt x="240" y="1449"/>
                  </a:lnTo>
                  <a:lnTo>
                    <a:pt x="205" y="1396"/>
                  </a:lnTo>
                  <a:lnTo>
                    <a:pt x="175" y="1336"/>
                  </a:lnTo>
                  <a:lnTo>
                    <a:pt x="151" y="1270"/>
                  </a:lnTo>
                  <a:lnTo>
                    <a:pt x="132" y="1197"/>
                  </a:lnTo>
                  <a:lnTo>
                    <a:pt x="120" y="1120"/>
                  </a:lnTo>
                  <a:lnTo>
                    <a:pt x="114" y="1038"/>
                  </a:lnTo>
                  <a:lnTo>
                    <a:pt x="114" y="953"/>
                  </a:lnTo>
                  <a:lnTo>
                    <a:pt x="121" y="865"/>
                  </a:lnTo>
                  <a:lnTo>
                    <a:pt x="134" y="774"/>
                  </a:lnTo>
                  <a:lnTo>
                    <a:pt x="155" y="685"/>
                  </a:lnTo>
                  <a:lnTo>
                    <a:pt x="181" y="601"/>
                  </a:lnTo>
                  <a:lnTo>
                    <a:pt x="213" y="522"/>
                  </a:lnTo>
                  <a:lnTo>
                    <a:pt x="249" y="448"/>
                  </a:lnTo>
                  <a:lnTo>
                    <a:pt x="290" y="381"/>
                  </a:lnTo>
                  <a:lnTo>
                    <a:pt x="334" y="321"/>
                  </a:lnTo>
                  <a:lnTo>
                    <a:pt x="381" y="268"/>
                  </a:lnTo>
                  <a:lnTo>
                    <a:pt x="431" y="223"/>
                  </a:lnTo>
                  <a:lnTo>
                    <a:pt x="483" y="187"/>
                  </a:lnTo>
                  <a:lnTo>
                    <a:pt x="536" y="161"/>
                  </a:lnTo>
                  <a:lnTo>
                    <a:pt x="590" y="144"/>
                  </a:lnTo>
                  <a:lnTo>
                    <a:pt x="645" y="137"/>
                  </a:lnTo>
                  <a:lnTo>
                    <a:pt x="869" y="137"/>
                  </a:lnTo>
                  <a:lnTo>
                    <a:pt x="851" y="114"/>
                  </a:lnTo>
                  <a:lnTo>
                    <a:pt x="796" y="63"/>
                  </a:lnTo>
                  <a:lnTo>
                    <a:pt x="734" y="27"/>
                  </a:lnTo>
                  <a:lnTo>
                    <a:pt x="667" y="6"/>
                  </a:lnTo>
                  <a:lnTo>
                    <a:pt x="613" y="0"/>
                  </a:lnTo>
                  <a:close/>
                  <a:moveTo>
                    <a:pt x="834" y="1333"/>
                  </a:moveTo>
                  <a:lnTo>
                    <a:pt x="784" y="1401"/>
                  </a:lnTo>
                  <a:lnTo>
                    <a:pt x="729" y="1459"/>
                  </a:lnTo>
                  <a:lnTo>
                    <a:pt x="671" y="1507"/>
                  </a:lnTo>
                  <a:lnTo>
                    <a:pt x="611" y="1543"/>
                  </a:lnTo>
                  <a:lnTo>
                    <a:pt x="550" y="1566"/>
                  </a:lnTo>
                  <a:lnTo>
                    <a:pt x="487" y="1576"/>
                  </a:lnTo>
                  <a:lnTo>
                    <a:pt x="602" y="1576"/>
                  </a:lnTo>
                  <a:lnTo>
                    <a:pt x="610" y="1571"/>
                  </a:lnTo>
                  <a:lnTo>
                    <a:pt x="671" y="1527"/>
                  </a:lnTo>
                  <a:lnTo>
                    <a:pt x="729" y="1472"/>
                  </a:lnTo>
                  <a:lnTo>
                    <a:pt x="784" y="1408"/>
                  </a:lnTo>
                  <a:lnTo>
                    <a:pt x="835" y="1334"/>
                  </a:lnTo>
                  <a:lnTo>
                    <a:pt x="834" y="1333"/>
                  </a:lnTo>
                  <a:close/>
                  <a:moveTo>
                    <a:pt x="869" y="137"/>
                  </a:moveTo>
                  <a:lnTo>
                    <a:pt x="645" y="137"/>
                  </a:lnTo>
                  <a:lnTo>
                    <a:pt x="700" y="142"/>
                  </a:lnTo>
                  <a:lnTo>
                    <a:pt x="761" y="162"/>
                  </a:lnTo>
                  <a:lnTo>
                    <a:pt x="817" y="196"/>
                  </a:lnTo>
                  <a:lnTo>
                    <a:pt x="867" y="244"/>
                  </a:lnTo>
                  <a:lnTo>
                    <a:pt x="910" y="303"/>
                  </a:lnTo>
                  <a:lnTo>
                    <a:pt x="947" y="372"/>
                  </a:lnTo>
                  <a:lnTo>
                    <a:pt x="953" y="362"/>
                  </a:lnTo>
                  <a:lnTo>
                    <a:pt x="960" y="353"/>
                  </a:lnTo>
                  <a:lnTo>
                    <a:pt x="966" y="343"/>
                  </a:lnTo>
                  <a:lnTo>
                    <a:pt x="973" y="334"/>
                  </a:lnTo>
                  <a:lnTo>
                    <a:pt x="940" y="250"/>
                  </a:lnTo>
                  <a:lnTo>
                    <a:pt x="899" y="176"/>
                  </a:lnTo>
                  <a:lnTo>
                    <a:pt x="869" y="137"/>
                  </a:lnTo>
                  <a:close/>
                </a:path>
              </a:pathLst>
            </a:custGeom>
            <a:solidFill>
              <a:srgbClr val="2C72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3" name="AutoShape 103"/>
            <p:cNvSpPr>
              <a:spLocks/>
            </p:cNvSpPr>
            <p:nvPr/>
          </p:nvSpPr>
          <p:spPr bwMode="auto">
            <a:xfrm>
              <a:off x="9435" y="885"/>
              <a:ext cx="1015" cy="1634"/>
            </a:xfrm>
            <a:custGeom>
              <a:avLst/>
              <a:gdLst>
                <a:gd name="T0" fmla="+- 0 9994 9435"/>
                <a:gd name="T1" fmla="*/ T0 w 1015"/>
                <a:gd name="T2" fmla="+- 0 889 885"/>
                <a:gd name="T3" fmla="*/ 889 h 1634"/>
                <a:gd name="T4" fmla="+- 0 9887 9435"/>
                <a:gd name="T5" fmla="*/ T4 w 1015"/>
                <a:gd name="T6" fmla="+- 0 924 885"/>
                <a:gd name="T7" fmla="*/ 924 h 1634"/>
                <a:gd name="T8" fmla="+- 0 9785 9435"/>
                <a:gd name="T9" fmla="*/ T8 w 1015"/>
                <a:gd name="T10" fmla="+- 0 992 885"/>
                <a:gd name="T11" fmla="*/ 992 h 1634"/>
                <a:gd name="T12" fmla="+- 0 9690 9435"/>
                <a:gd name="T13" fmla="*/ T12 w 1015"/>
                <a:gd name="T14" fmla="+- 0 1089 885"/>
                <a:gd name="T15" fmla="*/ 1089 h 1634"/>
                <a:gd name="T16" fmla="+- 0 9605 9435"/>
                <a:gd name="T17" fmla="*/ T16 w 1015"/>
                <a:gd name="T18" fmla="+- 0 1212 885"/>
                <a:gd name="T19" fmla="*/ 1212 h 1634"/>
                <a:gd name="T20" fmla="+- 0 9534 9435"/>
                <a:gd name="T21" fmla="*/ T20 w 1015"/>
                <a:gd name="T22" fmla="+- 0 1357 885"/>
                <a:gd name="T23" fmla="*/ 1357 h 1634"/>
                <a:gd name="T24" fmla="+- 0 9480 9435"/>
                <a:gd name="T25" fmla="*/ T24 w 1015"/>
                <a:gd name="T26" fmla="+- 0 1520 885"/>
                <a:gd name="T27" fmla="*/ 1520 h 1634"/>
                <a:gd name="T28" fmla="+- 0 9446 9435"/>
                <a:gd name="T29" fmla="*/ T28 w 1015"/>
                <a:gd name="T30" fmla="+- 0 1697 885"/>
                <a:gd name="T31" fmla="*/ 1697 h 1634"/>
                <a:gd name="T32" fmla="+- 0 9435 9435"/>
                <a:gd name="T33" fmla="*/ T32 w 1015"/>
                <a:gd name="T34" fmla="+- 0 1869 885"/>
                <a:gd name="T35" fmla="*/ 1869 h 1634"/>
                <a:gd name="T36" fmla="+- 0 9447 9435"/>
                <a:gd name="T37" fmla="*/ T36 w 1015"/>
                <a:gd name="T38" fmla="+- 0 2031 885"/>
                <a:gd name="T39" fmla="*/ 2031 h 1634"/>
                <a:gd name="T40" fmla="+- 0 9480 9435"/>
                <a:gd name="T41" fmla="*/ T40 w 1015"/>
                <a:gd name="T42" fmla="+- 0 2176 885"/>
                <a:gd name="T43" fmla="*/ 2176 h 1634"/>
                <a:gd name="T44" fmla="+- 0 9533 9435"/>
                <a:gd name="T45" fmla="*/ T44 w 1015"/>
                <a:gd name="T46" fmla="+- 0 2301 885"/>
                <a:gd name="T47" fmla="*/ 2301 h 1634"/>
                <a:gd name="T48" fmla="+- 0 9603 9435"/>
                <a:gd name="T49" fmla="*/ T48 w 1015"/>
                <a:gd name="T50" fmla="+- 0 2402 885"/>
                <a:gd name="T51" fmla="*/ 2402 h 1634"/>
                <a:gd name="T52" fmla="+- 0 9689 9435"/>
                <a:gd name="T53" fmla="*/ T52 w 1015"/>
                <a:gd name="T54" fmla="+- 0 2474 885"/>
                <a:gd name="T55" fmla="*/ 2474 h 1634"/>
                <a:gd name="T56" fmla="+- 0 9789 9435"/>
                <a:gd name="T57" fmla="*/ T56 w 1015"/>
                <a:gd name="T58" fmla="+- 0 2513 885"/>
                <a:gd name="T59" fmla="*/ 2513 h 1634"/>
                <a:gd name="T60" fmla="+- 0 9925 9435"/>
                <a:gd name="T61" fmla="*/ T60 w 1015"/>
                <a:gd name="T62" fmla="+- 0 2509 885"/>
                <a:gd name="T63" fmla="*/ 2509 h 1634"/>
                <a:gd name="T64" fmla="+- 0 10036 9435"/>
                <a:gd name="T65" fmla="*/ T64 w 1015"/>
                <a:gd name="T66" fmla="+- 0 2461 885"/>
                <a:gd name="T67" fmla="*/ 2461 h 1634"/>
                <a:gd name="T68" fmla="+- 0 9859 9435"/>
                <a:gd name="T69" fmla="*/ T68 w 1015"/>
                <a:gd name="T70" fmla="+- 0 2456 885"/>
                <a:gd name="T71" fmla="*/ 2456 h 1634"/>
                <a:gd name="T72" fmla="+- 0 9758 9435"/>
                <a:gd name="T73" fmla="*/ T72 w 1015"/>
                <a:gd name="T74" fmla="+- 0 2414 885"/>
                <a:gd name="T75" fmla="*/ 2414 h 1634"/>
                <a:gd name="T76" fmla="+- 0 9674 9435"/>
                <a:gd name="T77" fmla="*/ T76 w 1015"/>
                <a:gd name="T78" fmla="+- 0 2334 885"/>
                <a:gd name="T79" fmla="*/ 2334 h 1634"/>
                <a:gd name="T80" fmla="+- 0 9610 9435"/>
                <a:gd name="T81" fmla="*/ T80 w 1015"/>
                <a:gd name="T82" fmla="+- 0 2221 885"/>
                <a:gd name="T83" fmla="*/ 2221 h 1634"/>
                <a:gd name="T84" fmla="+- 0 9567 9435"/>
                <a:gd name="T85" fmla="*/ T84 w 1015"/>
                <a:gd name="T86" fmla="+- 0 2082 885"/>
                <a:gd name="T87" fmla="*/ 2082 h 1634"/>
                <a:gd name="T88" fmla="+- 0 9548 9435"/>
                <a:gd name="T89" fmla="*/ T88 w 1015"/>
                <a:gd name="T90" fmla="+- 0 1923 885"/>
                <a:gd name="T91" fmla="*/ 1923 h 1634"/>
                <a:gd name="T92" fmla="+- 0 9555 9435"/>
                <a:gd name="T93" fmla="*/ T92 w 1015"/>
                <a:gd name="T94" fmla="+- 0 1750 885"/>
                <a:gd name="T95" fmla="*/ 1750 h 1634"/>
                <a:gd name="T96" fmla="+- 0 9590 9435"/>
                <a:gd name="T97" fmla="*/ T96 w 1015"/>
                <a:gd name="T98" fmla="+- 0 1570 885"/>
                <a:gd name="T99" fmla="*/ 1570 h 1634"/>
                <a:gd name="T100" fmla="+- 0 9648 9435"/>
                <a:gd name="T101" fmla="*/ T100 w 1015"/>
                <a:gd name="T102" fmla="+- 0 1407 885"/>
                <a:gd name="T103" fmla="*/ 1407 h 1634"/>
                <a:gd name="T104" fmla="+- 0 9725 9435"/>
                <a:gd name="T105" fmla="*/ T104 w 1015"/>
                <a:gd name="T106" fmla="+- 0 1266 885"/>
                <a:gd name="T107" fmla="*/ 1266 h 1634"/>
                <a:gd name="T108" fmla="+- 0 9816 9435"/>
                <a:gd name="T109" fmla="*/ T108 w 1015"/>
                <a:gd name="T110" fmla="+- 0 1153 885"/>
                <a:gd name="T111" fmla="*/ 1153 h 1634"/>
                <a:gd name="T112" fmla="+- 0 9917 9435"/>
                <a:gd name="T113" fmla="*/ T112 w 1015"/>
                <a:gd name="T114" fmla="+- 0 1072 885"/>
                <a:gd name="T115" fmla="*/ 1072 h 1634"/>
                <a:gd name="T116" fmla="+- 0 10025 9435"/>
                <a:gd name="T117" fmla="*/ T116 w 1015"/>
                <a:gd name="T118" fmla="+- 0 1029 885"/>
                <a:gd name="T119" fmla="*/ 1029 h 1634"/>
                <a:gd name="T120" fmla="+- 0 10305 9435"/>
                <a:gd name="T121" fmla="*/ T120 w 1015"/>
                <a:gd name="T122" fmla="+- 0 1022 885"/>
                <a:gd name="T123" fmla="*/ 1022 h 1634"/>
                <a:gd name="T124" fmla="+- 0 10220 9435"/>
                <a:gd name="T125" fmla="*/ T124 w 1015"/>
                <a:gd name="T126" fmla="+- 0 941 885"/>
                <a:gd name="T127" fmla="*/ 941 h 1634"/>
                <a:gd name="T128" fmla="+- 0 10102 9435"/>
                <a:gd name="T129" fmla="*/ T128 w 1015"/>
                <a:gd name="T130" fmla="+- 0 891 885"/>
                <a:gd name="T131" fmla="*/ 891 h 1634"/>
                <a:gd name="T132" fmla="+- 0 10289 9435"/>
                <a:gd name="T133" fmla="*/ T132 w 1015"/>
                <a:gd name="T134" fmla="+- 0 2187 885"/>
                <a:gd name="T135" fmla="*/ 2187 h 1634"/>
                <a:gd name="T136" fmla="+- 0 10181 9435"/>
                <a:gd name="T137" fmla="*/ T136 w 1015"/>
                <a:gd name="T138" fmla="+- 0 2328 885"/>
                <a:gd name="T139" fmla="*/ 2328 h 1634"/>
                <a:gd name="T140" fmla="+- 0 10057 9435"/>
                <a:gd name="T141" fmla="*/ T140 w 1015"/>
                <a:gd name="T142" fmla="+- 0 2422 885"/>
                <a:gd name="T143" fmla="*/ 2422 h 1634"/>
                <a:gd name="T144" fmla="+- 0 9926 9435"/>
                <a:gd name="T145" fmla="*/ T144 w 1015"/>
                <a:gd name="T146" fmla="+- 0 2461 885"/>
                <a:gd name="T147" fmla="*/ 2461 h 1634"/>
                <a:gd name="T148" fmla="+- 0 10058 9435"/>
                <a:gd name="T149" fmla="*/ T148 w 1015"/>
                <a:gd name="T150" fmla="+- 0 2448 885"/>
                <a:gd name="T151" fmla="*/ 2448 h 1634"/>
                <a:gd name="T152" fmla="+- 0 10181 9435"/>
                <a:gd name="T153" fmla="*/ T152 w 1015"/>
                <a:gd name="T154" fmla="+- 0 2338 885"/>
                <a:gd name="T155" fmla="*/ 2338 h 1634"/>
                <a:gd name="T156" fmla="+- 0 10289 9435"/>
                <a:gd name="T157" fmla="*/ T156 w 1015"/>
                <a:gd name="T158" fmla="+- 0 2187 885"/>
                <a:gd name="T159" fmla="*/ 2187 h 1634"/>
                <a:gd name="T160" fmla="+- 0 10080 9435"/>
                <a:gd name="T161" fmla="*/ T160 w 1015"/>
                <a:gd name="T162" fmla="+- 0 1022 885"/>
                <a:gd name="T163" fmla="*/ 1022 h 1634"/>
                <a:gd name="T164" fmla="+- 0 10197 9435"/>
                <a:gd name="T165" fmla="*/ T164 w 1015"/>
                <a:gd name="T166" fmla="+- 0 1048 885"/>
                <a:gd name="T167" fmla="*/ 1048 h 1634"/>
                <a:gd name="T168" fmla="+- 0 10304 9435"/>
                <a:gd name="T169" fmla="*/ T168 w 1015"/>
                <a:gd name="T170" fmla="+- 0 1130 885"/>
                <a:gd name="T171" fmla="*/ 1130 h 1634"/>
                <a:gd name="T172" fmla="+- 0 10383 9435"/>
                <a:gd name="T173" fmla="*/ T172 w 1015"/>
                <a:gd name="T174" fmla="+- 0 1261 885"/>
                <a:gd name="T175" fmla="*/ 1261 h 1634"/>
                <a:gd name="T176" fmla="+- 0 10432 9435"/>
                <a:gd name="T177" fmla="*/ T176 w 1015"/>
                <a:gd name="T178" fmla="+- 0 1430 885"/>
                <a:gd name="T179" fmla="*/ 1430 h 1634"/>
                <a:gd name="T180" fmla="+- 0 10444 9435"/>
                <a:gd name="T181" fmla="*/ T180 w 1015"/>
                <a:gd name="T182" fmla="+- 0 1428 885"/>
                <a:gd name="T183" fmla="*/ 1428 h 1634"/>
                <a:gd name="T184" fmla="+- 0 10437 9435"/>
                <a:gd name="T185" fmla="*/ T184 w 1015"/>
                <a:gd name="T186" fmla="+- 0 1336 885"/>
                <a:gd name="T187" fmla="*/ 1336 h 1634"/>
                <a:gd name="T188" fmla="+- 0 10390 9435"/>
                <a:gd name="T189" fmla="*/ T188 w 1015"/>
                <a:gd name="T190" fmla="+- 0 1171 885"/>
                <a:gd name="T191" fmla="*/ 1171 h 1634"/>
                <a:gd name="T192" fmla="+- 0 10317 9435"/>
                <a:gd name="T193" fmla="*/ T192 w 1015"/>
                <a:gd name="T194" fmla="+- 0 1036 885"/>
                <a:gd name="T195" fmla="*/ 1036 h 1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15" h="1634">
                  <a:moveTo>
                    <a:pt x="613" y="0"/>
                  </a:moveTo>
                  <a:lnTo>
                    <a:pt x="559" y="4"/>
                  </a:lnTo>
                  <a:lnTo>
                    <a:pt x="505" y="17"/>
                  </a:lnTo>
                  <a:lnTo>
                    <a:pt x="452" y="39"/>
                  </a:lnTo>
                  <a:lnTo>
                    <a:pt x="400" y="69"/>
                  </a:lnTo>
                  <a:lnTo>
                    <a:pt x="350" y="107"/>
                  </a:lnTo>
                  <a:lnTo>
                    <a:pt x="301" y="152"/>
                  </a:lnTo>
                  <a:lnTo>
                    <a:pt x="255" y="204"/>
                  </a:lnTo>
                  <a:lnTo>
                    <a:pt x="211" y="262"/>
                  </a:lnTo>
                  <a:lnTo>
                    <a:pt x="170" y="327"/>
                  </a:lnTo>
                  <a:lnTo>
                    <a:pt x="133" y="397"/>
                  </a:lnTo>
                  <a:lnTo>
                    <a:pt x="99" y="472"/>
                  </a:lnTo>
                  <a:lnTo>
                    <a:pt x="70" y="551"/>
                  </a:lnTo>
                  <a:lnTo>
                    <a:pt x="45" y="635"/>
                  </a:lnTo>
                  <a:lnTo>
                    <a:pt x="25" y="723"/>
                  </a:lnTo>
                  <a:lnTo>
                    <a:pt x="11" y="812"/>
                  </a:lnTo>
                  <a:lnTo>
                    <a:pt x="3" y="899"/>
                  </a:lnTo>
                  <a:lnTo>
                    <a:pt x="0" y="984"/>
                  </a:lnTo>
                  <a:lnTo>
                    <a:pt x="4" y="1067"/>
                  </a:lnTo>
                  <a:lnTo>
                    <a:pt x="12" y="1146"/>
                  </a:lnTo>
                  <a:lnTo>
                    <a:pt x="26" y="1220"/>
                  </a:lnTo>
                  <a:lnTo>
                    <a:pt x="45" y="1291"/>
                  </a:lnTo>
                  <a:lnTo>
                    <a:pt x="69" y="1356"/>
                  </a:lnTo>
                  <a:lnTo>
                    <a:pt x="98" y="1416"/>
                  </a:lnTo>
                  <a:lnTo>
                    <a:pt x="131" y="1470"/>
                  </a:lnTo>
                  <a:lnTo>
                    <a:pt x="168" y="1517"/>
                  </a:lnTo>
                  <a:lnTo>
                    <a:pt x="209" y="1557"/>
                  </a:lnTo>
                  <a:lnTo>
                    <a:pt x="254" y="1589"/>
                  </a:lnTo>
                  <a:lnTo>
                    <a:pt x="302" y="1613"/>
                  </a:lnTo>
                  <a:lnTo>
                    <a:pt x="354" y="1628"/>
                  </a:lnTo>
                  <a:lnTo>
                    <a:pt x="422" y="1633"/>
                  </a:lnTo>
                  <a:lnTo>
                    <a:pt x="490" y="1624"/>
                  </a:lnTo>
                  <a:lnTo>
                    <a:pt x="557" y="1600"/>
                  </a:lnTo>
                  <a:lnTo>
                    <a:pt x="601" y="1576"/>
                  </a:lnTo>
                  <a:lnTo>
                    <a:pt x="491" y="1576"/>
                  </a:lnTo>
                  <a:lnTo>
                    <a:pt x="424" y="1571"/>
                  </a:lnTo>
                  <a:lnTo>
                    <a:pt x="372" y="1555"/>
                  </a:lnTo>
                  <a:lnTo>
                    <a:pt x="323" y="1529"/>
                  </a:lnTo>
                  <a:lnTo>
                    <a:pt x="279" y="1493"/>
                  </a:lnTo>
                  <a:lnTo>
                    <a:pt x="239" y="1449"/>
                  </a:lnTo>
                  <a:lnTo>
                    <a:pt x="205" y="1396"/>
                  </a:lnTo>
                  <a:lnTo>
                    <a:pt x="175" y="1336"/>
                  </a:lnTo>
                  <a:lnTo>
                    <a:pt x="151" y="1270"/>
                  </a:lnTo>
                  <a:lnTo>
                    <a:pt x="132" y="1197"/>
                  </a:lnTo>
                  <a:lnTo>
                    <a:pt x="120" y="1120"/>
                  </a:lnTo>
                  <a:lnTo>
                    <a:pt x="113" y="1038"/>
                  </a:lnTo>
                  <a:lnTo>
                    <a:pt x="114" y="953"/>
                  </a:lnTo>
                  <a:lnTo>
                    <a:pt x="120" y="865"/>
                  </a:lnTo>
                  <a:lnTo>
                    <a:pt x="134" y="774"/>
                  </a:lnTo>
                  <a:lnTo>
                    <a:pt x="155" y="685"/>
                  </a:lnTo>
                  <a:lnTo>
                    <a:pt x="181" y="601"/>
                  </a:lnTo>
                  <a:lnTo>
                    <a:pt x="213" y="522"/>
                  </a:lnTo>
                  <a:lnTo>
                    <a:pt x="249" y="448"/>
                  </a:lnTo>
                  <a:lnTo>
                    <a:pt x="290" y="381"/>
                  </a:lnTo>
                  <a:lnTo>
                    <a:pt x="334" y="321"/>
                  </a:lnTo>
                  <a:lnTo>
                    <a:pt x="381" y="268"/>
                  </a:lnTo>
                  <a:lnTo>
                    <a:pt x="431" y="223"/>
                  </a:lnTo>
                  <a:lnTo>
                    <a:pt x="482" y="187"/>
                  </a:lnTo>
                  <a:lnTo>
                    <a:pt x="536" y="161"/>
                  </a:lnTo>
                  <a:lnTo>
                    <a:pt x="590" y="144"/>
                  </a:lnTo>
                  <a:lnTo>
                    <a:pt x="645" y="137"/>
                  </a:lnTo>
                  <a:lnTo>
                    <a:pt x="870" y="137"/>
                  </a:lnTo>
                  <a:lnTo>
                    <a:pt x="836" y="98"/>
                  </a:lnTo>
                  <a:lnTo>
                    <a:pt x="785" y="56"/>
                  </a:lnTo>
                  <a:lnTo>
                    <a:pt x="728" y="24"/>
                  </a:lnTo>
                  <a:lnTo>
                    <a:pt x="667" y="6"/>
                  </a:lnTo>
                  <a:lnTo>
                    <a:pt x="613" y="0"/>
                  </a:lnTo>
                  <a:close/>
                  <a:moveTo>
                    <a:pt x="854" y="1302"/>
                  </a:moveTo>
                  <a:lnTo>
                    <a:pt x="802" y="1378"/>
                  </a:lnTo>
                  <a:lnTo>
                    <a:pt x="746" y="1443"/>
                  </a:lnTo>
                  <a:lnTo>
                    <a:pt x="685" y="1497"/>
                  </a:lnTo>
                  <a:lnTo>
                    <a:pt x="622" y="1537"/>
                  </a:lnTo>
                  <a:lnTo>
                    <a:pt x="557" y="1564"/>
                  </a:lnTo>
                  <a:lnTo>
                    <a:pt x="491" y="1576"/>
                  </a:lnTo>
                  <a:lnTo>
                    <a:pt x="601" y="1576"/>
                  </a:lnTo>
                  <a:lnTo>
                    <a:pt x="623" y="1563"/>
                  </a:lnTo>
                  <a:lnTo>
                    <a:pt x="686" y="1514"/>
                  </a:lnTo>
                  <a:lnTo>
                    <a:pt x="746" y="1453"/>
                  </a:lnTo>
                  <a:lnTo>
                    <a:pt x="802" y="1382"/>
                  </a:lnTo>
                  <a:lnTo>
                    <a:pt x="854" y="1302"/>
                  </a:lnTo>
                  <a:close/>
                  <a:moveTo>
                    <a:pt x="870" y="137"/>
                  </a:moveTo>
                  <a:lnTo>
                    <a:pt x="645" y="137"/>
                  </a:lnTo>
                  <a:lnTo>
                    <a:pt x="700" y="142"/>
                  </a:lnTo>
                  <a:lnTo>
                    <a:pt x="762" y="163"/>
                  </a:lnTo>
                  <a:lnTo>
                    <a:pt x="819" y="197"/>
                  </a:lnTo>
                  <a:lnTo>
                    <a:pt x="869" y="245"/>
                  </a:lnTo>
                  <a:lnTo>
                    <a:pt x="912" y="306"/>
                  </a:lnTo>
                  <a:lnTo>
                    <a:pt x="948" y="376"/>
                  </a:lnTo>
                  <a:lnTo>
                    <a:pt x="977" y="457"/>
                  </a:lnTo>
                  <a:lnTo>
                    <a:pt x="997" y="545"/>
                  </a:lnTo>
                  <a:lnTo>
                    <a:pt x="1003" y="544"/>
                  </a:lnTo>
                  <a:lnTo>
                    <a:pt x="1009" y="543"/>
                  </a:lnTo>
                  <a:lnTo>
                    <a:pt x="1015" y="543"/>
                  </a:lnTo>
                  <a:lnTo>
                    <a:pt x="1002" y="451"/>
                  </a:lnTo>
                  <a:lnTo>
                    <a:pt x="982" y="365"/>
                  </a:lnTo>
                  <a:lnTo>
                    <a:pt x="955" y="286"/>
                  </a:lnTo>
                  <a:lnTo>
                    <a:pt x="922" y="214"/>
                  </a:lnTo>
                  <a:lnTo>
                    <a:pt x="882" y="151"/>
                  </a:lnTo>
                  <a:lnTo>
                    <a:pt x="870" y="137"/>
                  </a:lnTo>
                  <a:close/>
                </a:path>
              </a:pathLst>
            </a:custGeom>
            <a:solidFill>
              <a:srgbClr val="3256A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aphicFrame>
        <p:nvGraphicFramePr>
          <p:cNvPr id="15" name="表 14"/>
          <p:cNvGraphicFramePr>
            <a:graphicFrameLocks noGrp="1"/>
          </p:cNvGraphicFramePr>
          <p:nvPr>
            <p:extLst>
              <p:ext uri="{D42A27DB-BD31-4B8C-83A1-F6EECF244321}">
                <p14:modId xmlns:p14="http://schemas.microsoft.com/office/powerpoint/2010/main" val="2052088827"/>
              </p:ext>
            </p:extLst>
          </p:nvPr>
        </p:nvGraphicFramePr>
        <p:xfrm>
          <a:off x="228600" y="1295400"/>
          <a:ext cx="8686800" cy="4299998"/>
        </p:xfrm>
        <a:graphic>
          <a:graphicData uri="http://schemas.openxmlformats.org/drawingml/2006/table">
            <a:tbl>
              <a:tblPr firstRow="1" bandRow="1">
                <a:tableStyleId>{5C22544A-7EE6-4342-B048-85BDC9FD1C3A}</a:tableStyleId>
              </a:tblPr>
              <a:tblGrid>
                <a:gridCol w="1066799">
                  <a:extLst>
                    <a:ext uri="{9D8B030D-6E8A-4147-A177-3AD203B41FA5}">
                      <a16:colId xmlns:a16="http://schemas.microsoft.com/office/drawing/2014/main" xmlns="" val="3952331587"/>
                    </a:ext>
                  </a:extLst>
                </a:gridCol>
                <a:gridCol w="7620001">
                  <a:extLst>
                    <a:ext uri="{9D8B030D-6E8A-4147-A177-3AD203B41FA5}">
                      <a16:colId xmlns:a16="http://schemas.microsoft.com/office/drawing/2014/main" xmlns="" val="2061319096"/>
                    </a:ext>
                  </a:extLst>
                </a:gridCol>
              </a:tblGrid>
              <a:tr h="779558">
                <a:tc>
                  <a:txBody>
                    <a:bodyPr/>
                    <a:lstStyle/>
                    <a:p>
                      <a:pPr algn="ctr"/>
                      <a:r>
                        <a:rPr kumimoji="1" lang="en-US" altLang="ja-JP" sz="2000" b="0" dirty="0">
                          <a:solidFill>
                            <a:schemeClr val="tx2"/>
                          </a:solidFill>
                          <a:latin typeface="HG丸ｺﾞｼｯｸM-PRO" panose="020F0600000000000000" pitchFamily="50" charset="-128"/>
                          <a:ea typeface="HG丸ｺﾞｼｯｸM-PRO" panose="020F0600000000000000" pitchFamily="50" charset="-128"/>
                        </a:rPr>
                        <a:t>1981</a:t>
                      </a:r>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野生株によるポリオ患者の発生はみられず</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2823882911"/>
                  </a:ext>
                </a:extLst>
              </a:tr>
              <a:tr h="1600200">
                <a:tc>
                  <a:txBody>
                    <a:bodyPr/>
                    <a:lstStyle/>
                    <a:p>
                      <a:pPr algn="ctr"/>
                      <a:r>
                        <a:rPr kumimoji="1" lang="en-US" altLang="ja-JP" sz="2000" dirty="0">
                          <a:solidFill>
                            <a:schemeClr val="tx2"/>
                          </a:solidFill>
                          <a:latin typeface="HG丸ｺﾞｼｯｸM-PRO" panose="020F0600000000000000" pitchFamily="50" charset="-128"/>
                          <a:ea typeface="HG丸ｺﾞｼｯｸM-PRO" panose="020F0600000000000000" pitchFamily="50" charset="-128"/>
                        </a:rPr>
                        <a:t>2000</a:t>
                      </a:r>
                      <a:endParaRPr kumimoji="1" lang="ja-JP" altLang="en-US" sz="200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ＷＨＯに対しポリオ撲滅を宣言</a:t>
                      </a:r>
                      <a:endParaRPr kumimoji="1" lang="en-US" altLang="ja-JP" sz="2000" b="0" dirty="0">
                        <a:solidFill>
                          <a:schemeClr val="tx2"/>
                        </a:solidFill>
                        <a:latin typeface="HG丸ｺﾞｼｯｸM-PRO" panose="020F0600000000000000" pitchFamily="50" charset="-128"/>
                        <a:ea typeface="HG丸ｺﾞｼｯｸM-PRO" panose="020F0600000000000000" pitchFamily="50" charset="-128"/>
                      </a:endParaRPr>
                    </a:p>
                    <a:p>
                      <a:pPr algn="l"/>
                      <a:endParaRPr kumimoji="1" lang="ja-JP" altLang="en-US" sz="2000" b="0" dirty="0">
                        <a:solidFill>
                          <a:schemeClr val="tx2"/>
                        </a:solidFill>
                        <a:latin typeface="HG丸ｺﾞｼｯｸM-PRO" panose="020F0600000000000000" pitchFamily="50" charset="-128"/>
                        <a:ea typeface="HG丸ｺﾞｼｯｸM-PRO" panose="020F0600000000000000" pitchFamily="50" charset="-128"/>
                      </a:endParaRPr>
                    </a:p>
                    <a:p>
                      <a:pPr algn="l"/>
                      <a:r>
                        <a:rPr kumimoji="1" lang="ja-JP" altLang="en-US" sz="2000" b="0" dirty="0">
                          <a:solidFill>
                            <a:schemeClr val="tx2"/>
                          </a:solidFill>
                          <a:latin typeface="HG丸ｺﾞｼｯｸM-PRO" panose="020F0600000000000000" pitchFamily="50" charset="-128"/>
                          <a:ea typeface="HG丸ｺﾞｼｯｸM-PRO" panose="020F0600000000000000" pitchFamily="50" charset="-128"/>
                        </a:rPr>
                        <a:t>生ワクチンが体内でまれに変異しポリオ発症を起こすということもあり、不活化ワクチンの再導入が求めれていた</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3708080996"/>
                  </a:ext>
                </a:extLst>
              </a:tr>
              <a:tr h="399423">
                <a:tc>
                  <a:txBody>
                    <a:bodyPr/>
                    <a:lstStyle/>
                    <a:p>
                      <a:pPr algn="ctr"/>
                      <a:r>
                        <a:rPr kumimoji="1" lang="en-US" altLang="ja-JP" sz="2000" dirty="0">
                          <a:solidFill>
                            <a:schemeClr val="tx2"/>
                          </a:solidFill>
                          <a:latin typeface="HG丸ｺﾞｼｯｸM-PRO" panose="020F0600000000000000" pitchFamily="50" charset="-128"/>
                          <a:ea typeface="HG丸ｺﾞｼｯｸM-PRO" panose="020F0600000000000000" pitchFamily="50" charset="-128"/>
                        </a:rPr>
                        <a:t>2012</a:t>
                      </a:r>
                      <a:endParaRPr kumimoji="1" lang="ja-JP" altLang="en-US" sz="2000" dirty="0">
                        <a:solidFill>
                          <a:schemeClr val="tx2"/>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l"/>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９月１日より定期接種が生ワクチンから不活化ワクチンに切り替えられる</a:t>
                      </a:r>
                      <a:endParaRPr kumimoji="1" lang="en-US" altLang="ja-JP" sz="2000" dirty="0">
                        <a:solidFill>
                          <a:schemeClr val="tx2"/>
                        </a:solidFill>
                        <a:latin typeface="HG丸ｺﾞｼｯｸM-PRO" panose="020F0600000000000000" pitchFamily="50" charset="-128"/>
                        <a:ea typeface="HG丸ｺﾞｼｯｸM-PRO" panose="020F0600000000000000" pitchFamily="50" charset="-128"/>
                      </a:endParaRPr>
                    </a:p>
                    <a:p>
                      <a:pPr algn="l"/>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　</a:t>
                      </a:r>
                    </a:p>
                    <a:p>
                      <a:pPr algn="l"/>
                      <a:r>
                        <a:rPr kumimoji="1" lang="en-US" altLang="ja-JP" sz="2000" dirty="0">
                          <a:solidFill>
                            <a:schemeClr val="tx2"/>
                          </a:solidFill>
                          <a:latin typeface="HG丸ｺﾞｼｯｸM-PRO" panose="020F0600000000000000" pitchFamily="50" charset="-128"/>
                          <a:ea typeface="HG丸ｺﾞｼｯｸM-PRO" panose="020F0600000000000000" pitchFamily="50" charset="-128"/>
                        </a:rPr>
                        <a:t>※</a:t>
                      </a:r>
                      <a:r>
                        <a:rPr kumimoji="1" lang="ja-JP" altLang="en-US" sz="2000" baseline="0" dirty="0">
                          <a:solidFill>
                            <a:schemeClr val="tx2"/>
                          </a:solidFill>
                          <a:latin typeface="HG丸ｺﾞｼｯｸM-PRO" panose="020F0600000000000000" pitchFamily="50" charset="-128"/>
                          <a:ea typeface="HG丸ｺﾞｼｯｸM-PRO" panose="020F0600000000000000" pitchFamily="50" charset="-128"/>
                        </a:rPr>
                        <a:t> </a:t>
                      </a:r>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地球上から野生型ポリオ発症が</a:t>
                      </a:r>
                      <a:r>
                        <a:rPr kumimoji="1" lang="en-US" altLang="ja-JP" sz="2000" dirty="0">
                          <a:solidFill>
                            <a:schemeClr val="tx2"/>
                          </a:solidFill>
                          <a:latin typeface="HG丸ｺﾞｼｯｸM-PRO" panose="020F0600000000000000" pitchFamily="50" charset="-128"/>
                          <a:ea typeface="HG丸ｺﾞｼｯｸM-PRO" panose="020F0600000000000000" pitchFamily="50" charset="-128"/>
                        </a:rPr>
                        <a:t>0</a:t>
                      </a:r>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人になり、その後</a:t>
                      </a:r>
                      <a:r>
                        <a:rPr kumimoji="1" lang="en-US" altLang="ja-JP" sz="2000" dirty="0">
                          <a:solidFill>
                            <a:schemeClr val="tx2"/>
                          </a:solidFill>
                          <a:latin typeface="HG丸ｺﾞｼｯｸM-PRO" panose="020F0600000000000000" pitchFamily="50" charset="-128"/>
                          <a:ea typeface="HG丸ｺﾞｼｯｸM-PRO" panose="020F0600000000000000" pitchFamily="50" charset="-128"/>
                        </a:rPr>
                        <a:t>3</a:t>
                      </a:r>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年間はポリオ根絶に向けて不活化ワクチンを接種し続ける必要がある</a:t>
                      </a:r>
                    </a:p>
                    <a:p>
                      <a:pPr algn="l"/>
                      <a:r>
                        <a:rPr kumimoji="1" lang="ja-JP" altLang="en-US" sz="2000" dirty="0">
                          <a:solidFill>
                            <a:schemeClr val="tx2"/>
                          </a:solidFill>
                          <a:latin typeface="HG丸ｺﾞｼｯｸM-PRO" panose="020F0600000000000000" pitchFamily="50" charset="-128"/>
                          <a:ea typeface="HG丸ｺﾞｼｯｸM-PRO" panose="020F0600000000000000" pitchFamily="50" charset="-128"/>
                        </a:rPr>
                        <a:t>　　　　　　　　　　　　　　　　　　　　　　　　</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1353918387"/>
                  </a:ext>
                </a:extLst>
              </a:tr>
            </a:tbl>
          </a:graphicData>
        </a:graphic>
      </p:graphicFrame>
    </p:spTree>
    <p:extLst>
      <p:ext uri="{BB962C8B-B14F-4D97-AF65-F5344CB8AC3E}">
        <p14:creationId xmlns:p14="http://schemas.microsoft.com/office/powerpoint/2010/main" val="9901422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200"/>
            <a:ext cx="9144000" cy="533400"/>
          </a:xfrm>
        </p:spPr>
        <p:txBody>
          <a:bodyPr/>
          <a:lstStyle/>
          <a:p>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sz="3200" b="1" dirty="0">
                <a:latin typeface="HG丸ｺﾞｼｯｸM-PRO" panose="020F0600000000000000" pitchFamily="50" charset="-128"/>
                <a:ea typeface="HG丸ｺﾞｼｯｸM-PRO" panose="020F0600000000000000" pitchFamily="50" charset="-128"/>
              </a:rPr>
              <a:t>生ワクチン由来のポリオの発症</a:t>
            </a:r>
          </a:p>
        </p:txBody>
      </p:sp>
      <p:graphicFrame>
        <p:nvGraphicFramePr>
          <p:cNvPr id="15" name="表 14"/>
          <p:cNvGraphicFramePr>
            <a:graphicFrameLocks noGrp="1"/>
          </p:cNvGraphicFramePr>
          <p:nvPr>
            <p:extLst>
              <p:ext uri="{D42A27DB-BD31-4B8C-83A1-F6EECF244321}">
                <p14:modId xmlns:p14="http://schemas.microsoft.com/office/powerpoint/2010/main" val="1377169426"/>
              </p:ext>
            </p:extLst>
          </p:nvPr>
        </p:nvGraphicFramePr>
        <p:xfrm>
          <a:off x="609600" y="1295400"/>
          <a:ext cx="7726018" cy="4038600"/>
        </p:xfrm>
        <a:graphic>
          <a:graphicData uri="http://schemas.openxmlformats.org/drawingml/2006/table">
            <a:tbl>
              <a:tblPr firstRow="1" firstCol="1" bandRow="1">
                <a:tableStyleId>{F5AB1C69-6EDB-4FF4-983F-18BD219EF322}</a:tableStyleId>
              </a:tblPr>
              <a:tblGrid>
                <a:gridCol w="1705954">
                  <a:extLst>
                    <a:ext uri="{9D8B030D-6E8A-4147-A177-3AD203B41FA5}">
                      <a16:colId xmlns:a16="http://schemas.microsoft.com/office/drawing/2014/main" xmlns="" val="3798562542"/>
                    </a:ext>
                  </a:extLst>
                </a:gridCol>
                <a:gridCol w="1003344">
                  <a:extLst>
                    <a:ext uri="{9D8B030D-6E8A-4147-A177-3AD203B41FA5}">
                      <a16:colId xmlns:a16="http://schemas.microsoft.com/office/drawing/2014/main" xmlns="" val="4054344909"/>
                    </a:ext>
                  </a:extLst>
                </a:gridCol>
                <a:gridCol w="1003344">
                  <a:extLst>
                    <a:ext uri="{9D8B030D-6E8A-4147-A177-3AD203B41FA5}">
                      <a16:colId xmlns:a16="http://schemas.microsoft.com/office/drawing/2014/main" xmlns="" val="2276119472"/>
                    </a:ext>
                  </a:extLst>
                </a:gridCol>
                <a:gridCol w="1003344">
                  <a:extLst>
                    <a:ext uri="{9D8B030D-6E8A-4147-A177-3AD203B41FA5}">
                      <a16:colId xmlns:a16="http://schemas.microsoft.com/office/drawing/2014/main" xmlns="" val="1496111145"/>
                    </a:ext>
                  </a:extLst>
                </a:gridCol>
                <a:gridCol w="1003344">
                  <a:extLst>
                    <a:ext uri="{9D8B030D-6E8A-4147-A177-3AD203B41FA5}">
                      <a16:colId xmlns:a16="http://schemas.microsoft.com/office/drawing/2014/main" xmlns="" val="4289718675"/>
                    </a:ext>
                  </a:extLst>
                </a:gridCol>
                <a:gridCol w="1003344">
                  <a:extLst>
                    <a:ext uri="{9D8B030D-6E8A-4147-A177-3AD203B41FA5}">
                      <a16:colId xmlns:a16="http://schemas.microsoft.com/office/drawing/2014/main" xmlns="" val="3615943924"/>
                    </a:ext>
                  </a:extLst>
                </a:gridCol>
                <a:gridCol w="1003344">
                  <a:extLst>
                    <a:ext uri="{9D8B030D-6E8A-4147-A177-3AD203B41FA5}">
                      <a16:colId xmlns:a16="http://schemas.microsoft.com/office/drawing/2014/main" xmlns="" val="2083898864"/>
                    </a:ext>
                  </a:extLst>
                </a:gridCol>
              </a:tblGrid>
              <a:tr h="604920">
                <a:tc rowSpan="2">
                  <a:txBody>
                    <a:bodyPr/>
                    <a:lstStyle/>
                    <a:p>
                      <a:pPr algn="ctr">
                        <a:spcAft>
                          <a:spcPts val="0"/>
                        </a:spcAft>
                      </a:pPr>
                      <a:endParaRPr lang="ja-JP" sz="16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gridSpan="2">
                  <a:txBody>
                    <a:bodyPr/>
                    <a:lstStyle/>
                    <a:p>
                      <a:pPr algn="ctr" fontAlgn="base">
                        <a:spcAft>
                          <a:spcPts val="0"/>
                        </a:spcAft>
                      </a:pPr>
                      <a:r>
                        <a:rPr lang="en-US" sz="1600" b="1" kern="0" dirty="0">
                          <a:solidFill>
                            <a:schemeClr val="tx2"/>
                          </a:solidFill>
                          <a:effectLst/>
                          <a:latin typeface="HG丸ｺﾞｼｯｸM-PRO" panose="020F0600000000000000" pitchFamily="50" charset="-128"/>
                          <a:ea typeface="HG丸ｺﾞｼｯｸM-PRO" panose="020F0600000000000000" pitchFamily="50" charset="-128"/>
                        </a:rPr>
                        <a:t>2016</a:t>
                      </a:r>
                      <a:endParaRPr lang="en-US" altLang="ja-JP" sz="1600" b="1" kern="0" dirty="0">
                        <a:solidFill>
                          <a:schemeClr val="tx2"/>
                        </a:solidFill>
                        <a:effectLst/>
                        <a:latin typeface="HG丸ｺﾞｼｯｸM-PRO" panose="020F0600000000000000" pitchFamily="50" charset="-128"/>
                        <a:ea typeface="HG丸ｺﾞｼｯｸM-PRO" panose="020F0600000000000000" pitchFamily="50" charset="-128"/>
                      </a:endParaRPr>
                    </a:p>
                    <a:p>
                      <a:pPr algn="ctr" fontAlgn="base">
                        <a:spcAft>
                          <a:spcPts val="0"/>
                        </a:spcAft>
                      </a:pPr>
                      <a:r>
                        <a:rPr lang="ja-JP" altLang="en-US" sz="1600" b="1" kern="0" dirty="0">
                          <a:solidFill>
                            <a:schemeClr val="tx2"/>
                          </a:solidFill>
                          <a:effectLst/>
                          <a:latin typeface="HG丸ｺﾞｼｯｸM-PRO" panose="020F0600000000000000" pitchFamily="50" charset="-128"/>
                          <a:ea typeface="HG丸ｺﾞｼｯｸM-PRO" panose="020F0600000000000000" pitchFamily="50" charset="-128"/>
                        </a:rPr>
                        <a:t>（</a:t>
                      </a:r>
                      <a:r>
                        <a:rPr lang="en-US" altLang="ja-JP" sz="1600" b="1" kern="0" dirty="0">
                          <a:solidFill>
                            <a:schemeClr val="tx2"/>
                          </a:solidFill>
                          <a:effectLst/>
                          <a:latin typeface="HG丸ｺﾞｼｯｸM-PRO" panose="020F0600000000000000" pitchFamily="50" charset="-128"/>
                          <a:ea typeface="HG丸ｺﾞｼｯｸM-PRO" panose="020F0600000000000000" pitchFamily="50" charset="-128"/>
                        </a:rPr>
                        <a:t>3/30</a:t>
                      </a:r>
                      <a:r>
                        <a:rPr lang="ja-JP" altLang="en-US" sz="1600" b="1" kern="0" dirty="0">
                          <a:solidFill>
                            <a:schemeClr val="tx2"/>
                          </a:solidFill>
                          <a:effectLst/>
                          <a:latin typeface="HG丸ｺﾞｼｯｸM-PRO" panose="020F0600000000000000" pitchFamily="50" charset="-128"/>
                          <a:ea typeface="HG丸ｺﾞｼｯｸM-PRO" panose="020F0600000000000000" pitchFamily="50" charset="-128"/>
                        </a:rPr>
                        <a:t>現在）</a:t>
                      </a:r>
                      <a:endParaRPr lang="ja-JP" sz="16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hMerge="1">
                  <a:txBody>
                    <a:bodyPr/>
                    <a:lstStyle/>
                    <a:p>
                      <a:endParaRPr kumimoji="1" lang="ja-JP" altLang="en-US"/>
                    </a:p>
                  </a:txBody>
                  <a:tcPr/>
                </a:tc>
                <a:tc gridSpan="2">
                  <a:txBody>
                    <a:bodyPr/>
                    <a:lstStyle/>
                    <a:p>
                      <a:pPr algn="ctr" fontAlgn="base">
                        <a:spcAft>
                          <a:spcPts val="0"/>
                        </a:spcAft>
                      </a:pPr>
                      <a:r>
                        <a:rPr lang="en-US" sz="1600" b="1" kern="0" dirty="0">
                          <a:solidFill>
                            <a:schemeClr val="tx2"/>
                          </a:solidFill>
                          <a:effectLst/>
                          <a:latin typeface="HG丸ｺﾞｼｯｸM-PRO" panose="020F0600000000000000" pitchFamily="50" charset="-128"/>
                          <a:ea typeface="HG丸ｺﾞｼｯｸM-PRO" panose="020F0600000000000000" pitchFamily="50" charset="-128"/>
                        </a:rPr>
                        <a:t>2015</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00246C"/>
                          </a:solidFill>
                          <a:effectLst/>
                          <a:uLnTx/>
                          <a:uFillTx/>
                          <a:latin typeface="HG丸ｺﾞｼｯｸM-PRO" panose="020F0600000000000000" pitchFamily="50" charset="-128"/>
                          <a:ea typeface="HG丸ｺﾞｼｯｸM-PRO" panose="020F0600000000000000" pitchFamily="50" charset="-128"/>
                          <a:cs typeface="+mn-cs"/>
                        </a:rPr>
                        <a:t>（</a:t>
                      </a:r>
                      <a:r>
                        <a:rPr kumimoji="0" lang="en-US" altLang="ja-JP" sz="1600" b="1" i="0" u="none" strike="noStrike" kern="0" cap="none" spc="0" normalizeH="0" baseline="0" noProof="0" dirty="0">
                          <a:ln>
                            <a:noFill/>
                          </a:ln>
                          <a:solidFill>
                            <a:srgbClr val="00246C"/>
                          </a:solidFill>
                          <a:effectLst/>
                          <a:uLnTx/>
                          <a:uFillTx/>
                          <a:latin typeface="HG丸ｺﾞｼｯｸM-PRO" panose="020F0600000000000000" pitchFamily="50" charset="-128"/>
                          <a:ea typeface="HG丸ｺﾞｼｯｸM-PRO" panose="020F0600000000000000" pitchFamily="50" charset="-128"/>
                          <a:cs typeface="+mn-cs"/>
                        </a:rPr>
                        <a:t>3/30</a:t>
                      </a:r>
                      <a:r>
                        <a:rPr kumimoji="0" lang="ja-JP" altLang="en-US" sz="1600" b="1" i="0" u="none" strike="noStrike" kern="0" cap="none" spc="0" normalizeH="0" baseline="0" noProof="0" dirty="0">
                          <a:ln>
                            <a:noFill/>
                          </a:ln>
                          <a:solidFill>
                            <a:srgbClr val="00246C"/>
                          </a:solidFill>
                          <a:effectLst/>
                          <a:uLnTx/>
                          <a:uFillTx/>
                          <a:latin typeface="HG丸ｺﾞｼｯｸM-PRO" panose="020F0600000000000000" pitchFamily="50" charset="-128"/>
                          <a:ea typeface="HG丸ｺﾞｼｯｸM-PRO" panose="020F0600000000000000" pitchFamily="50" charset="-128"/>
                          <a:cs typeface="+mn-cs"/>
                        </a:rPr>
                        <a:t>現在）</a:t>
                      </a:r>
                      <a:endParaRPr kumimoji="0" lang="ja-JP" altLang="en-US" sz="1600" b="1" i="0" u="none" strike="noStrike" kern="100" cap="none" spc="0" normalizeH="0" baseline="0" noProof="0" dirty="0">
                        <a:ln>
                          <a:noFill/>
                        </a:ln>
                        <a:solidFill>
                          <a:srgbClr val="00246C"/>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hMerge="1">
                  <a:txBody>
                    <a:bodyPr/>
                    <a:lstStyle/>
                    <a:p>
                      <a:endParaRPr kumimoji="1" lang="ja-JP" altLang="en-US"/>
                    </a:p>
                  </a:txBody>
                  <a:tcPr/>
                </a:tc>
                <a:tc gridSpan="2">
                  <a:txBody>
                    <a:bodyPr/>
                    <a:lstStyle/>
                    <a:p>
                      <a:pPr algn="ctr" fontAlgn="base">
                        <a:spcAft>
                          <a:spcPts val="0"/>
                        </a:spcAft>
                      </a:pPr>
                      <a:r>
                        <a:rPr lang="en-US" altLang="ja-JP" sz="1800" b="1" kern="0" dirty="0">
                          <a:solidFill>
                            <a:schemeClr val="tx2"/>
                          </a:solidFill>
                          <a:effectLst/>
                          <a:latin typeface="HG丸ｺﾞｼｯｸM-PRO" panose="020F0600000000000000" pitchFamily="50" charset="-128"/>
                          <a:ea typeface="HG丸ｺﾞｼｯｸM-PRO" panose="020F0600000000000000" pitchFamily="50" charset="-128"/>
                        </a:rPr>
                        <a:t>2015</a:t>
                      </a:r>
                    </a:p>
                    <a:p>
                      <a:pPr algn="ctr" fontAlgn="base">
                        <a:spcAft>
                          <a:spcPts val="0"/>
                        </a:spcAft>
                      </a:pPr>
                      <a:r>
                        <a:rPr lang="ja-JP" altLang="en-US" sz="1600" b="1" kern="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（通年）</a:t>
                      </a:r>
                      <a:endParaRPr lang="ja-JP" sz="16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xmlns="" val="835814299"/>
                  </a:ext>
                </a:extLst>
              </a:tr>
              <a:tr h="407324">
                <a:tc vMerge="1">
                  <a:txBody>
                    <a:bodyPr/>
                    <a:lstStyle/>
                    <a:p>
                      <a:endParaRPr kumimoji="1" lang="ja-JP" altLang="en-US"/>
                    </a:p>
                  </a:txBody>
                  <a:tcPr/>
                </a:tc>
                <a:tc>
                  <a:txBody>
                    <a:bodyPr/>
                    <a:lstStyle/>
                    <a:p>
                      <a:pPr algn="ctr" fontAlgn="base">
                        <a:spcAft>
                          <a:spcPts val="0"/>
                        </a:spcAft>
                      </a:pPr>
                      <a:r>
                        <a:rPr lang="en-US" sz="2000" b="1" kern="0" dirty="0">
                          <a:solidFill>
                            <a:schemeClr val="tx2"/>
                          </a:solidFill>
                          <a:effectLst/>
                          <a:latin typeface="ＭＳ 明朝" panose="02020609040205080304" pitchFamily="17" charset="-128"/>
                          <a:ea typeface="ＭＳ 明朝" panose="02020609040205080304" pitchFamily="17" charset="-128"/>
                        </a:rPr>
                        <a:t>WPV</a:t>
                      </a:r>
                      <a:endParaRPr lang="ja-JP" sz="20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fontAlgn="base">
                        <a:spcAft>
                          <a:spcPts val="0"/>
                        </a:spcAft>
                      </a:pPr>
                      <a:r>
                        <a:rPr lang="en-US" sz="2000" b="1" kern="0" dirty="0" err="1">
                          <a:solidFill>
                            <a:schemeClr val="tx2"/>
                          </a:solidFill>
                          <a:effectLst/>
                          <a:latin typeface="ＭＳ 明朝" panose="02020609040205080304" pitchFamily="17" charset="-128"/>
                          <a:ea typeface="ＭＳ 明朝" panose="02020609040205080304" pitchFamily="17" charset="-128"/>
                        </a:rPr>
                        <a:t>cVDPV</a:t>
                      </a:r>
                      <a:r>
                        <a:rPr lang="en-US" sz="1600" b="1" kern="0" dirty="0">
                          <a:solidFill>
                            <a:schemeClr val="tx2"/>
                          </a:solidFill>
                          <a:effectLst/>
                          <a:latin typeface="ＭＳ 明朝" panose="02020609040205080304" pitchFamily="17" charset="-128"/>
                          <a:ea typeface="ＭＳ 明朝" panose="02020609040205080304" pitchFamily="17" charset="-128"/>
                        </a:rPr>
                        <a:t> </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fontAlgn="base">
                        <a:spcAft>
                          <a:spcPts val="0"/>
                        </a:spcAft>
                      </a:pPr>
                      <a:r>
                        <a:rPr lang="en-US" sz="2000" b="1" kern="0">
                          <a:solidFill>
                            <a:schemeClr val="tx2"/>
                          </a:solidFill>
                          <a:effectLst/>
                          <a:latin typeface="ＭＳ 明朝" panose="02020609040205080304" pitchFamily="17" charset="-128"/>
                          <a:ea typeface="ＭＳ 明朝" panose="02020609040205080304" pitchFamily="17" charset="-128"/>
                        </a:rPr>
                        <a:t>WPV </a:t>
                      </a:r>
                      <a:endParaRPr lang="ja-JP" sz="20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fontAlgn="base">
                        <a:spcAft>
                          <a:spcPts val="0"/>
                        </a:spcAft>
                      </a:pPr>
                      <a:r>
                        <a:rPr lang="en-US" sz="2000" b="1" kern="0" dirty="0" err="1">
                          <a:solidFill>
                            <a:schemeClr val="tx2"/>
                          </a:solidFill>
                          <a:effectLst/>
                          <a:latin typeface="ＭＳ 明朝" panose="02020609040205080304" pitchFamily="17" charset="-128"/>
                          <a:ea typeface="ＭＳ 明朝" panose="02020609040205080304" pitchFamily="17" charset="-128"/>
                        </a:rPr>
                        <a:t>cVDPV</a:t>
                      </a:r>
                      <a:endParaRPr lang="ja-JP" sz="20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fontAlgn="base">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 </a:t>
                      </a:r>
                      <a:r>
                        <a:rPr lang="en-US" sz="2000" b="1" kern="0" dirty="0">
                          <a:solidFill>
                            <a:schemeClr val="tx2"/>
                          </a:solidFill>
                          <a:effectLst/>
                          <a:latin typeface="ＭＳ 明朝" panose="02020609040205080304" pitchFamily="17" charset="-128"/>
                          <a:ea typeface="ＭＳ 明朝" panose="02020609040205080304" pitchFamily="17" charset="-128"/>
                        </a:rPr>
                        <a:t>WPV</a:t>
                      </a:r>
                      <a:endParaRPr lang="ja-JP" sz="20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fontAlgn="base">
                        <a:spcAft>
                          <a:spcPts val="0"/>
                        </a:spcAft>
                      </a:pPr>
                      <a:r>
                        <a:rPr lang="en-US" sz="2000" b="1" kern="0" dirty="0" err="1">
                          <a:solidFill>
                            <a:schemeClr val="tx2"/>
                          </a:solidFill>
                          <a:effectLst/>
                          <a:latin typeface="ＭＳ 明朝" panose="02020609040205080304" pitchFamily="17" charset="-128"/>
                          <a:ea typeface="ＭＳ 明朝" panose="02020609040205080304" pitchFamily="17" charset="-128"/>
                        </a:rPr>
                        <a:t>cVDPV</a:t>
                      </a:r>
                      <a:r>
                        <a:rPr lang="en-US" sz="2000" b="1" kern="0" dirty="0">
                          <a:solidFill>
                            <a:schemeClr val="tx2"/>
                          </a:solidFill>
                          <a:effectLst/>
                          <a:latin typeface="ＭＳ 明朝" panose="02020609040205080304" pitchFamily="17" charset="-128"/>
                          <a:ea typeface="ＭＳ 明朝" panose="02020609040205080304" pitchFamily="17" charset="-128"/>
                        </a:rPr>
                        <a:t> </a:t>
                      </a:r>
                      <a:endParaRPr lang="ja-JP" sz="20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1178714816"/>
                  </a:ext>
                </a:extLst>
              </a:tr>
              <a:tr h="453690">
                <a:tc>
                  <a:txBody>
                    <a:bodyPr/>
                    <a:lstStyle/>
                    <a:p>
                      <a:pPr algn="ctr">
                        <a:spcAft>
                          <a:spcPts val="0"/>
                        </a:spcAft>
                      </a:pPr>
                      <a:r>
                        <a:rPr lang="ja-JP" altLang="en-US" sz="1800" b="1" kern="0" dirty="0">
                          <a:solidFill>
                            <a:srgbClr val="C00000"/>
                          </a:solidFill>
                          <a:effectLst/>
                          <a:latin typeface="HG丸ｺﾞｼｯｸM-PRO" panose="020F0600000000000000" pitchFamily="50" charset="-128"/>
                          <a:ea typeface="HG丸ｺﾞｼｯｸM-PRO" panose="020F0600000000000000" pitchFamily="50" charset="-128"/>
                          <a:cs typeface="+mn-cs"/>
                        </a:rPr>
                        <a:t>アフガニスタン</a:t>
                      </a:r>
                      <a:endParaRPr lang="ja-JP" sz="1800" b="1" kern="100" dirty="0">
                        <a:solidFill>
                          <a:srgbClr val="C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2</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1</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20</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3725029082"/>
                  </a:ext>
                </a:extLst>
              </a:tr>
              <a:tr h="453690">
                <a:tc>
                  <a:txBody>
                    <a:bodyPr/>
                    <a:lstStyle/>
                    <a:p>
                      <a:pPr algn="ctr">
                        <a:spcAft>
                          <a:spcPts val="0"/>
                        </a:spcAft>
                      </a:pPr>
                      <a:r>
                        <a:rPr lang="ja-JP" altLang="en-US" sz="1800" b="1" kern="0" dirty="0">
                          <a:solidFill>
                            <a:srgbClr val="C00000"/>
                          </a:solidFill>
                          <a:effectLst/>
                          <a:latin typeface="HG丸ｺﾞｼｯｸM-PRO" panose="020F0600000000000000" pitchFamily="50" charset="-128"/>
                          <a:ea typeface="HG丸ｺﾞｼｯｸM-PRO" panose="020F0600000000000000" pitchFamily="50" charset="-128"/>
                        </a:rPr>
                        <a:t>パキスタン</a:t>
                      </a:r>
                      <a:r>
                        <a:rPr lang="en-US" sz="1800" b="1" kern="0" dirty="0">
                          <a:solidFill>
                            <a:schemeClr val="accent5"/>
                          </a:solidFill>
                          <a:effectLst/>
                          <a:latin typeface="HG丸ｺﾞｼｯｸM-PRO" panose="020F0600000000000000" pitchFamily="50" charset="-128"/>
                          <a:ea typeface="HG丸ｺﾞｼｯｸM-PRO" panose="020F0600000000000000" pitchFamily="50" charset="-128"/>
                        </a:rPr>
                        <a:t> </a:t>
                      </a:r>
                      <a:endParaRPr lang="ja-JP" sz="1800" b="1" kern="100" dirty="0">
                        <a:solidFill>
                          <a:schemeClr val="accent5"/>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7</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20</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1</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54</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2</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4191392309"/>
                  </a:ext>
                </a:extLst>
              </a:tr>
              <a:tr h="453690">
                <a:tc>
                  <a:txBody>
                    <a:bodyPr/>
                    <a:lstStyle/>
                    <a:p>
                      <a:pPr algn="ctr">
                        <a:spcAft>
                          <a:spcPts val="0"/>
                        </a:spcAft>
                      </a:pPr>
                      <a:r>
                        <a:rPr lang="ja-JP" altLang="en-US" sz="18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ギニア</a:t>
                      </a:r>
                      <a:endParaRPr lang="ja-JP" sz="18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7</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1925126210"/>
                  </a:ext>
                </a:extLst>
              </a:tr>
              <a:tr h="453690">
                <a:tc>
                  <a:txBody>
                    <a:bodyPr/>
                    <a:lstStyle/>
                    <a:p>
                      <a:pPr algn="ctr">
                        <a:spcAft>
                          <a:spcPts val="0"/>
                        </a:spcAft>
                      </a:pPr>
                      <a:r>
                        <a:rPr lang="ja-JP" altLang="en-US" sz="1800" b="1" kern="0" dirty="0">
                          <a:solidFill>
                            <a:schemeClr val="tx2"/>
                          </a:solidFill>
                          <a:effectLst/>
                          <a:latin typeface="HG丸ｺﾞｼｯｸM-PRO" panose="020F0600000000000000" pitchFamily="50" charset="-128"/>
                          <a:ea typeface="HG丸ｺﾞｼｯｸM-PRO" panose="020F0600000000000000" pitchFamily="50" charset="-128"/>
                        </a:rPr>
                        <a:t>ラオス</a:t>
                      </a:r>
                      <a:endParaRPr lang="ja-JP" sz="18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 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3</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8</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224201408"/>
                  </a:ext>
                </a:extLst>
              </a:tr>
              <a:tr h="453690">
                <a:tc>
                  <a:txBody>
                    <a:bodyPr/>
                    <a:lstStyle/>
                    <a:p>
                      <a:pPr algn="ctr">
                        <a:spcAft>
                          <a:spcPts val="0"/>
                        </a:spcAft>
                      </a:pPr>
                      <a:r>
                        <a:rPr lang="ja-JP" altLang="en-US" sz="1800" b="1" kern="0" dirty="0">
                          <a:solidFill>
                            <a:schemeClr val="tx2"/>
                          </a:solidFill>
                          <a:effectLst/>
                          <a:latin typeface="HG丸ｺﾞｼｯｸM-PRO" panose="020F0600000000000000" pitchFamily="50" charset="-128"/>
                          <a:ea typeface="HG丸ｺﾞｼｯｸM-PRO" panose="020F0600000000000000" pitchFamily="50" charset="-128"/>
                        </a:rPr>
                        <a:t>マダガスカル</a:t>
                      </a:r>
                      <a:endParaRPr lang="ja-JP" sz="18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400" b="1" kern="0" dirty="0">
                          <a:solidFill>
                            <a:schemeClr val="tx2"/>
                          </a:solidFill>
                          <a:effectLst/>
                          <a:latin typeface="ＭＳ 明朝" panose="02020609040205080304" pitchFamily="17" charset="-128"/>
                          <a:ea typeface="ＭＳ 明朝" panose="02020609040205080304" pitchFamily="17" charset="-128"/>
                        </a:rPr>
                        <a:t>10</a:t>
                      </a:r>
                      <a:endParaRPr lang="ja-JP" sz="24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334876379"/>
                  </a:ext>
                </a:extLst>
              </a:tr>
              <a:tr h="757906">
                <a:tc>
                  <a:txBody>
                    <a:bodyPr/>
                    <a:lstStyle/>
                    <a:p>
                      <a:pPr algn="ctr">
                        <a:spcAft>
                          <a:spcPts val="0"/>
                        </a:spcAft>
                      </a:pPr>
                      <a:r>
                        <a:rPr lang="ja-JP" altLang="en-US" sz="1800" b="1" kern="0" dirty="0">
                          <a:solidFill>
                            <a:schemeClr val="tx2"/>
                          </a:solidFill>
                          <a:effectLst/>
                          <a:latin typeface="HG丸ｺﾞｼｯｸM-PRO" panose="020F0600000000000000" pitchFamily="50" charset="-128"/>
                          <a:ea typeface="HG丸ｺﾞｼｯｸM-PRO" panose="020F0600000000000000" pitchFamily="50" charset="-128"/>
                        </a:rPr>
                        <a:t>ミャンマー</a:t>
                      </a:r>
                      <a:endParaRPr lang="ja-JP" sz="1800" b="1" kern="100" dirty="0">
                        <a:solidFill>
                          <a:schemeClr val="tx2"/>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a:solidFill>
                            <a:schemeClr val="tx2"/>
                          </a:solidFill>
                          <a:effectLst/>
                          <a:latin typeface="ＭＳ 明朝" panose="02020609040205080304" pitchFamily="17" charset="-128"/>
                          <a:ea typeface="ＭＳ 明朝" panose="02020609040205080304" pitchFamily="17" charset="-128"/>
                        </a:rPr>
                        <a:t>0</a:t>
                      </a:r>
                      <a:endParaRPr lang="ja-JP" sz="1600" b="1" kern="10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1600" b="1" kern="0" dirty="0">
                          <a:solidFill>
                            <a:schemeClr val="tx2"/>
                          </a:solidFill>
                          <a:effectLst/>
                          <a:latin typeface="ＭＳ 明朝" panose="02020609040205080304" pitchFamily="17" charset="-128"/>
                          <a:ea typeface="ＭＳ 明朝" panose="02020609040205080304" pitchFamily="17" charset="-128"/>
                        </a:rPr>
                        <a:t>0</a:t>
                      </a:r>
                      <a:endParaRPr lang="ja-JP" sz="16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spcAft>
                          <a:spcPts val="0"/>
                        </a:spcAft>
                      </a:pPr>
                      <a:r>
                        <a:rPr lang="en-US" sz="2800" b="1" kern="0" dirty="0">
                          <a:solidFill>
                            <a:schemeClr val="tx2"/>
                          </a:solidFill>
                          <a:effectLst/>
                          <a:latin typeface="ＭＳ 明朝" panose="02020609040205080304" pitchFamily="17" charset="-128"/>
                          <a:ea typeface="ＭＳ 明朝" panose="02020609040205080304" pitchFamily="17" charset="-128"/>
                        </a:rPr>
                        <a:t>2</a:t>
                      </a:r>
                      <a:endParaRPr lang="ja-JP" sz="2800" b="1" kern="100" dirty="0">
                        <a:solidFill>
                          <a:schemeClr val="tx2"/>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xmlns="" val="2775635929"/>
                  </a:ext>
                </a:extLst>
              </a:tr>
            </a:tbl>
          </a:graphicData>
        </a:graphic>
      </p:graphicFrame>
      <p:sp>
        <p:nvSpPr>
          <p:cNvPr id="3" name="正方形/長方形 2"/>
          <p:cNvSpPr/>
          <p:nvPr/>
        </p:nvSpPr>
        <p:spPr>
          <a:xfrm>
            <a:off x="2743200" y="5486400"/>
            <a:ext cx="5715000" cy="830997"/>
          </a:xfrm>
          <a:prstGeom prst="rect">
            <a:avLst/>
          </a:prstGeom>
        </p:spPr>
        <p:txBody>
          <a:bodyPr wrap="square">
            <a:spAutoFit/>
          </a:bodyPr>
          <a:lstStyle/>
          <a:p>
            <a:r>
              <a:rPr lang="ja-JP" altLang="en-US" sz="1600" b="1" dirty="0">
                <a:solidFill>
                  <a:srgbClr val="C00000"/>
                </a:solidFill>
                <a:latin typeface="HG丸ｺﾞｼｯｸM-PRO" panose="020F0600000000000000" pitchFamily="50" charset="-128"/>
                <a:ea typeface="HG丸ｺﾞｼｯｸM-PRO" panose="020F0600000000000000" pitchFamily="50" charset="-128"/>
              </a:rPr>
              <a:t>赤字     </a:t>
            </a:r>
            <a:r>
              <a:rPr lang="ja-JP" altLang="en-US" sz="1600" b="1" dirty="0">
                <a:solidFill>
                  <a:schemeClr val="tx2"/>
                </a:solidFill>
                <a:latin typeface="HG丸ｺﾞｼｯｸM-PRO" panose="020F0600000000000000" pitchFamily="50" charset="-128"/>
                <a:ea typeface="HG丸ｺﾞｼｯｸM-PRO" panose="020F0600000000000000" pitchFamily="50" charset="-128"/>
              </a:rPr>
              <a:t>： 常在国</a:t>
            </a:r>
          </a:p>
          <a:p>
            <a:r>
              <a:rPr lang="en-US" altLang="ja-JP" sz="1600" b="1" dirty="0">
                <a:solidFill>
                  <a:schemeClr val="tx2"/>
                </a:solidFill>
                <a:latin typeface="HG丸ｺﾞｼｯｸM-PRO" panose="020F0600000000000000" pitchFamily="50" charset="-128"/>
                <a:ea typeface="HG丸ｺﾞｼｯｸM-PRO" panose="020F0600000000000000" pitchFamily="50" charset="-128"/>
              </a:rPr>
              <a:t>WPV     : </a:t>
            </a:r>
            <a:r>
              <a:rPr lang="ja-JP" altLang="en-US" sz="1600" b="1" dirty="0">
                <a:solidFill>
                  <a:schemeClr val="tx2"/>
                </a:solidFill>
                <a:latin typeface="HG丸ｺﾞｼｯｸM-PRO" panose="020F0600000000000000" pitchFamily="50" charset="-128"/>
                <a:ea typeface="HG丸ｺﾞｼｯｸM-PRO" panose="020F0600000000000000" pitchFamily="50" charset="-128"/>
              </a:rPr>
              <a:t>野生株ウイルス</a:t>
            </a:r>
          </a:p>
          <a:p>
            <a:r>
              <a:rPr lang="en-US" altLang="ja-JP" sz="1600" b="1" dirty="0" err="1">
                <a:solidFill>
                  <a:schemeClr val="tx2"/>
                </a:solidFill>
                <a:latin typeface="HG丸ｺﾞｼｯｸM-PRO" panose="020F0600000000000000" pitchFamily="50" charset="-128"/>
                <a:ea typeface="HG丸ｺﾞｼｯｸM-PRO" panose="020F0600000000000000" pitchFamily="50" charset="-128"/>
              </a:rPr>
              <a:t>cVDPV</a:t>
            </a:r>
            <a:r>
              <a:rPr lang="en-US" altLang="ja-JP" sz="1600" b="1" dirty="0">
                <a:solidFill>
                  <a:schemeClr val="tx2"/>
                </a:solidFill>
                <a:latin typeface="HG丸ｺﾞｼｯｸM-PRO" panose="020F0600000000000000" pitchFamily="50" charset="-128"/>
                <a:ea typeface="HG丸ｺﾞｼｯｸM-PRO" panose="020F0600000000000000" pitchFamily="50" charset="-128"/>
              </a:rPr>
              <a:t> : </a:t>
            </a:r>
            <a:r>
              <a:rPr lang="ja-JP" altLang="en-US" sz="1600" b="1" dirty="0">
                <a:solidFill>
                  <a:schemeClr val="tx2"/>
                </a:solidFill>
                <a:latin typeface="HG丸ｺﾞｼｯｸM-PRO" panose="020F0600000000000000" pitchFamily="50" charset="-128"/>
                <a:ea typeface="HG丸ｺﾞｼｯｸM-PRO" panose="020F0600000000000000" pitchFamily="50" charset="-128"/>
              </a:rPr>
              <a:t>生ワクチン由来のポリオウイルス（感染性有り）</a:t>
            </a:r>
            <a:endParaRPr lang="ja-JP" altLang="en-US" b="1" dirty="0">
              <a:solidFill>
                <a:schemeClr val="tx2"/>
              </a:solidFill>
            </a:endParaRPr>
          </a:p>
        </p:txBody>
      </p:sp>
    </p:spTree>
    <p:extLst>
      <p:ext uri="{BB962C8B-B14F-4D97-AF65-F5344CB8AC3E}">
        <p14:creationId xmlns:p14="http://schemas.microsoft.com/office/powerpoint/2010/main" val="425673755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RICommunications_white (2)">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3" ma:contentTypeDescription="Create a new document." ma:contentTypeScope="" ma:versionID="156194bf6ec0bc5f3f74ae3c342f9fda">
  <xsd:schema xmlns:xsd="http://www.w3.org/2001/XMLSchema" xmlns:xs="http://www.w3.org/2001/XMLSchema" xmlns:p="http://schemas.microsoft.com/office/2006/metadata/properties" xmlns:ns2="41d4868e-e7c5-4a0f-bea8-40f63a832f74" targetNamespace="http://schemas.microsoft.com/office/2006/metadata/properties" ma:root="true" ma:fieldsID="df6c52807f795ab684a6aff2845039c8" ns2:_="">
    <xsd:import namespace="41d4868e-e7c5-4a0f-bea8-40f63a832f7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F4AD99-CD69-4EC3-9BE3-7ED136636962}">
  <ds:schemaRefs>
    <ds:schemaRef ds:uri="http://schemas.microsoft.com/sharepoint/v3/contenttype/forms"/>
  </ds:schemaRefs>
</ds:datastoreItem>
</file>

<file path=customXml/itemProps2.xml><?xml version="1.0" encoding="utf-8"?>
<ds:datastoreItem xmlns:ds="http://schemas.openxmlformats.org/officeDocument/2006/customXml" ds:itemID="{6ADD9A4A-DC27-429B-A5D2-0796D17746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094B31-A1CC-472C-9A56-EBFE20274F86}">
  <ds:schemaRefs>
    <ds:schemaRef ds:uri="http://www.w3.org/XML/1998/namespace"/>
    <ds:schemaRef ds:uri="http://schemas.openxmlformats.org/package/2006/metadata/core-properties"/>
    <ds:schemaRef ds:uri="http://schemas.microsoft.com/office/2006/documentManagement/types"/>
    <ds:schemaRef ds:uri="41d4868e-e7c5-4a0f-bea8-40f63a832f74"/>
    <ds:schemaRef ds:uri="http://purl.org/dc/dcmitype/"/>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RICommunications_white (2)</Template>
  <TotalTime>3591</TotalTime>
  <Words>625</Words>
  <Application>Microsoft Office PowerPoint</Application>
  <PresentationFormat>画面に合わせる (4:3)</PresentationFormat>
  <Paragraphs>194</Paragraphs>
  <Slides>18</Slides>
  <Notes>7</Notes>
  <HiddenSlides>0</HiddenSlides>
  <MMClips>2</MMClips>
  <ScaleCrop>false</ScaleCrop>
  <HeadingPairs>
    <vt:vector size="4" baseType="variant">
      <vt:variant>
        <vt:lpstr>テーマ</vt:lpstr>
      </vt:variant>
      <vt:variant>
        <vt:i4>4</vt:i4>
      </vt:variant>
      <vt:variant>
        <vt:lpstr>スライド タイトル</vt:lpstr>
      </vt:variant>
      <vt:variant>
        <vt:i4>18</vt:i4>
      </vt:variant>
    </vt:vector>
  </HeadingPairs>
  <TitlesOfParts>
    <vt:vector size="22" baseType="lpstr">
      <vt:lpstr>RICommunications_white (2)</vt:lpstr>
      <vt:lpstr>Custom Design</vt:lpstr>
      <vt:lpstr>2_Custom Design</vt:lpstr>
      <vt:lpstr>1_Custom Design</vt:lpstr>
      <vt:lpstr>PowerPoint プレゼンテーション</vt:lpstr>
      <vt:lpstr>ポリオとは？</vt:lpstr>
      <vt:lpstr>　　　　 四肢運動筋弛緩性麻痺による後遺症</vt:lpstr>
      <vt:lpstr>ポリオプラスの目標＝ポリオ撲滅の世界的認定</vt:lpstr>
      <vt:lpstr>　　　　　　　　　　　　　　　</vt:lpstr>
      <vt:lpstr>　接種投与後手の爪に色（紫色）を塗り後の接種率を知る</vt:lpstr>
      <vt:lpstr>　　　　　　　　　日本のポリオ撲滅の経過</vt:lpstr>
      <vt:lpstr>　　　　　　　　　日本のポリオ撲滅の経過</vt:lpstr>
      <vt:lpstr>　　　　　　　生ワクチン由来のポリオの発症</vt:lpstr>
      <vt:lpstr>　　　　　　　　　ポリオ撲滅の科学的根拠</vt:lpstr>
      <vt:lpstr>　　　　　　　　　主要戦略４つのポイント　　　　　　</vt:lpstr>
      <vt:lpstr>ポリオ撲滅作戦（ユニセフ）</vt:lpstr>
      <vt:lpstr>　　1923年セントルイス国際大会　決議23-34</vt:lpstr>
      <vt:lpstr>ポリオ・プラスには目指すロータリーの姿がある</vt:lpstr>
      <vt:lpstr>END POLIO NOW </vt:lpstr>
      <vt:lpstr>　Good-Bye POLIO, Thanks Rotary</vt:lpstr>
      <vt:lpstr>ポリオ・プラス基金への寄付</vt:lpstr>
      <vt:lpstr>“Rotary Serving Humanity”</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Ellina Kushnir</dc:creator>
  <cp:lastModifiedBy>admin</cp:lastModifiedBy>
  <cp:revision>324</cp:revision>
  <cp:lastPrinted>2016-04-07T18:58:15Z</cp:lastPrinted>
  <dcterms:created xsi:type="dcterms:W3CDTF">2013-10-31T14:46:22Z</dcterms:created>
  <dcterms:modified xsi:type="dcterms:W3CDTF">2016-04-14T10:03:40Z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ies>
</file>