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762" r:id="rId2"/>
    <p:sldMasterId id="2147483814" r:id="rId3"/>
    <p:sldMasterId id="2147483854" r:id="rId4"/>
  </p:sldMasterIdLst>
  <p:notesMasterIdLst>
    <p:notesMasterId r:id="rId25"/>
  </p:notesMasterIdLst>
  <p:handoutMasterIdLst>
    <p:handoutMasterId r:id="rId26"/>
  </p:handoutMasterIdLst>
  <p:sldIdLst>
    <p:sldId id="633" r:id="rId5"/>
    <p:sldId id="675" r:id="rId6"/>
    <p:sldId id="676" r:id="rId7"/>
    <p:sldId id="656" r:id="rId8"/>
    <p:sldId id="677" r:id="rId9"/>
    <p:sldId id="679" r:id="rId10"/>
    <p:sldId id="690" r:id="rId11"/>
    <p:sldId id="678" r:id="rId12"/>
    <p:sldId id="688" r:id="rId13"/>
    <p:sldId id="689" r:id="rId14"/>
    <p:sldId id="680" r:id="rId15"/>
    <p:sldId id="681" r:id="rId16"/>
    <p:sldId id="682" r:id="rId17"/>
    <p:sldId id="691" r:id="rId18"/>
    <p:sldId id="683" r:id="rId19"/>
    <p:sldId id="684" r:id="rId20"/>
    <p:sldId id="685" r:id="rId21"/>
    <p:sldId id="686" r:id="rId22"/>
    <p:sldId id="687" r:id="rId23"/>
    <p:sldId id="637" r:id="rId24"/>
  </p:sldIdLst>
  <p:sldSz cx="9144000" cy="6858000" type="screen4x3"/>
  <p:notesSz cx="7010400" cy="92964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6000" algn="l" defTabSz="914400" rtl="0" eaLnBrk="1" latinLnBrk="0" hangingPunct="1">
      <a:defRPr kumimoji="1" sz="2400" kern="1200">
        <a:solidFill>
          <a:schemeClr val="tx1"/>
        </a:solidFill>
        <a:latin typeface="Times New Roman" pitchFamily="18" charset="0"/>
        <a:ea typeface="+mn-ea"/>
        <a:cs typeface="Arial" charset="0"/>
      </a:defRPr>
    </a:lvl6pPr>
    <a:lvl7pPr marL="2743200" algn="l" defTabSz="914400" rtl="0" eaLnBrk="1" latinLnBrk="0" hangingPunct="1">
      <a:defRPr kumimoji="1" sz="2400" kern="1200">
        <a:solidFill>
          <a:schemeClr val="tx1"/>
        </a:solidFill>
        <a:latin typeface="Times New Roman" pitchFamily="18" charset="0"/>
        <a:ea typeface="+mn-ea"/>
        <a:cs typeface="Arial" charset="0"/>
      </a:defRPr>
    </a:lvl7pPr>
    <a:lvl8pPr marL="3200400" algn="l" defTabSz="914400" rtl="0" eaLnBrk="1" latinLnBrk="0" hangingPunct="1">
      <a:defRPr kumimoji="1" sz="2400" kern="1200">
        <a:solidFill>
          <a:schemeClr val="tx1"/>
        </a:solidFill>
        <a:latin typeface="Times New Roman" pitchFamily="18" charset="0"/>
        <a:ea typeface="+mn-ea"/>
        <a:cs typeface="Arial" charset="0"/>
      </a:defRPr>
    </a:lvl8pPr>
    <a:lvl9pPr marL="3657600" algn="l" defTabSz="914400" rtl="0" eaLnBrk="1" latinLnBrk="0" hangingPunct="1">
      <a:defRPr kumimoji="1"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256">
          <p15:clr>
            <a:srgbClr val="A4A3A4"/>
          </p15:clr>
        </p15:guide>
        <p15:guide id="2" pos="4128">
          <p15:clr>
            <a:srgbClr val="A4A3A4"/>
          </p15:clr>
        </p15:guide>
      </p15:sldGuideLst>
    </p:ext>
    <p:ext uri="{2D200454-40CA-4A62-9FC3-DE9A4176ACB9}">
      <p15:notesGuideLst xmlns:p15="http://schemas.microsoft.com/office/powerpoint/2012/main" xmlns="">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16B"/>
    <a:srgbClr val="FFE07D"/>
    <a:srgbClr val="000000"/>
    <a:srgbClr val="336699"/>
    <a:srgbClr val="0066CC"/>
    <a:srgbClr val="17458F"/>
    <a:srgbClr val="00246C"/>
    <a:srgbClr val="005DAA"/>
    <a:srgbClr val="00A84E"/>
    <a:srgbClr val="00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3" autoAdjust="0"/>
    <p:restoredTop sz="97477" autoAdjust="0"/>
  </p:normalViewPr>
  <p:slideViewPr>
    <p:cSldViewPr>
      <p:cViewPr>
        <p:scale>
          <a:sx n="78" d="100"/>
          <a:sy n="78" d="100"/>
        </p:scale>
        <p:origin x="-2628" y="-852"/>
      </p:cViewPr>
      <p:guideLst>
        <p:guide orient="horz" pos="2256"/>
        <p:guide pos="4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5" d="100"/>
          <a:sy n="85" d="100"/>
        </p:scale>
        <p:origin x="-2226" y="29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3" name="Rectangle 3"/>
          <p:cNvSpPr>
            <a:spLocks noGrp="1" noChangeArrowheads="1"/>
          </p:cNvSpPr>
          <p:nvPr>
            <p:ph type="dt" sz="quarter" idx="1"/>
          </p:nvPr>
        </p:nvSpPr>
        <p:spPr bwMode="auto">
          <a:xfrm>
            <a:off x="3971926"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09BCCE66-3D35-45A4-97FA-90F9CCBB5841}" type="datetime1">
              <a:rPr lang="en-US"/>
              <a:pPr>
                <a:defRPr/>
              </a:pPr>
              <a:t>4/7/2016</a:t>
            </a:fld>
            <a:endParaRPr lang="en-US" dirty="0"/>
          </a:p>
        </p:txBody>
      </p:sp>
      <p:sp>
        <p:nvSpPr>
          <p:cNvPr id="133124" name="Rectangle 4"/>
          <p:cNvSpPr>
            <a:spLocks noGrp="1" noChangeArrowheads="1"/>
          </p:cNvSpPr>
          <p:nvPr>
            <p:ph type="ftr" sz="quarter" idx="2"/>
          </p:nvPr>
        </p:nvSpPr>
        <p:spPr bwMode="auto">
          <a:xfrm>
            <a:off x="2"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5" name="Rectangle 5"/>
          <p:cNvSpPr>
            <a:spLocks noGrp="1" noChangeArrowheads="1"/>
          </p:cNvSpPr>
          <p:nvPr>
            <p:ph type="sldNum" sz="quarter" idx="3"/>
          </p:nvPr>
        </p:nvSpPr>
        <p:spPr bwMode="auto">
          <a:xfrm>
            <a:off x="3971926"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45F96E47-C8E2-4485-8231-C437400F7202}" type="slidenum">
              <a:rPr lang="en-US"/>
              <a:pPr>
                <a:defRPr/>
              </a:pPr>
              <a:t>‹#›</a:t>
            </a:fld>
            <a:endParaRPr lang="en-US" dirty="0"/>
          </a:p>
        </p:txBody>
      </p:sp>
    </p:spTree>
    <p:extLst>
      <p:ext uri="{BB962C8B-B14F-4D97-AF65-F5344CB8AC3E}">
        <p14:creationId xmlns:p14="http://schemas.microsoft.com/office/powerpoint/2010/main" val="112711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59" name="Rectangle 3"/>
          <p:cNvSpPr>
            <a:spLocks noGrp="1" noChangeArrowheads="1"/>
          </p:cNvSpPr>
          <p:nvPr>
            <p:ph type="dt" idx="1"/>
          </p:nvPr>
        </p:nvSpPr>
        <p:spPr bwMode="auto">
          <a:xfrm>
            <a:off x="3971926"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2EB3FD11-F4A1-4B36-A0F0-C667122A5EF3}" type="datetime1">
              <a:rPr lang="en-US"/>
              <a:pPr>
                <a:defRPr/>
              </a:pPr>
              <a:t>4/7/2016</a:t>
            </a:fld>
            <a:endParaRPr lang="en-US" dirty="0"/>
          </a:p>
        </p:txBody>
      </p:sp>
      <p:sp>
        <p:nvSpPr>
          <p:cNvPr id="65540" name="Rectangle 4"/>
          <p:cNvSpPr>
            <a:spLocks noGrp="1" noRot="1" noChangeAspect="1" noChangeArrowheads="1" noTextEdit="1"/>
          </p:cNvSpPr>
          <p:nvPr>
            <p:ph type="sldImg" idx="2"/>
          </p:nvPr>
        </p:nvSpPr>
        <p:spPr bwMode="auto">
          <a:xfrm>
            <a:off x="1185863" y="698500"/>
            <a:ext cx="4643437"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700089" y="4414839"/>
            <a:ext cx="5610225"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2"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63" name="Rectangle 7"/>
          <p:cNvSpPr>
            <a:spLocks noGrp="1" noChangeArrowheads="1"/>
          </p:cNvSpPr>
          <p:nvPr>
            <p:ph type="sldNum" sz="quarter" idx="5"/>
          </p:nvPr>
        </p:nvSpPr>
        <p:spPr bwMode="auto">
          <a:xfrm>
            <a:off x="3971926"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650A5DD0-1CB4-4EBD-9286-DD7038B13226}" type="slidenum">
              <a:rPr lang="en-US"/>
              <a:pPr>
                <a:defRPr/>
              </a:pPr>
              <a:t>‹#›</a:t>
            </a:fld>
            <a:endParaRPr lang="en-US" dirty="0"/>
          </a:p>
        </p:txBody>
      </p:sp>
    </p:spTree>
    <p:extLst>
      <p:ext uri="{BB962C8B-B14F-4D97-AF65-F5344CB8AC3E}">
        <p14:creationId xmlns:p14="http://schemas.microsoft.com/office/powerpoint/2010/main" val="19725575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19400"/>
            <a:ext cx="9144000" cy="838200"/>
          </a:xfrm>
          <a:prstGeom prst="rect">
            <a:avLst/>
          </a:prstGeom>
          <a:noFill/>
          <a:effectLst/>
        </p:spPr>
        <p:txBody>
          <a:bodyPr lIns="91440" tIns="45720" rIns="91440" bIns="45720" anchor="t" anchorCtr="0">
            <a:noAutofit/>
          </a:bodyPr>
          <a:lstStyle>
            <a:lvl1pPr algn="ctr">
              <a:defRPr sz="4400" b="1" i="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6029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895600" y="6172200"/>
            <a:ext cx="6019800" cy="17526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CHOOSE ONE: TAKE ACTION, EXCHANGE</a:t>
            </a:r>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508432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1736610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smtClean="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20917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68258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1864316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9609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57200" y="3505200"/>
            <a:ext cx="8686800" cy="1828800"/>
          </a:xfrm>
          <a:prstGeom prst="rect">
            <a:avLst/>
          </a:prstGeom>
          <a:noFill/>
          <a:effectLst/>
        </p:spPr>
        <p:txBody>
          <a:bodyPr lIns="0" tIns="0" rIns="0" bIns="0" anchor="t" anchorCtr="0">
            <a:noAutofit/>
          </a:bodyPr>
          <a:lstStyle>
            <a:lvl1pPr algn="l">
              <a:defRPr sz="3600" b="1" i="0">
                <a:solidFill>
                  <a:srgbClr val="17458F"/>
                </a:solidFill>
                <a:latin typeface="Arial Narrow"/>
                <a:cs typeface="Arial Narrow"/>
              </a:defRPr>
            </a:lvl1pPr>
          </a:lstStyle>
          <a:p>
            <a:r>
              <a:rPr lang="en-US" dirty="0" smtClean="0"/>
              <a:t>CLICK TO EDIT MASTER SECTION BREAK</a:t>
            </a:r>
            <a:endParaRPr lang="en-US" dirty="0"/>
          </a:p>
        </p:txBody>
      </p:sp>
      <p:sp>
        <p:nvSpPr>
          <p:cNvPr id="10" name="Subtitle 2"/>
          <p:cNvSpPr>
            <a:spLocks noGrp="1"/>
          </p:cNvSpPr>
          <p:nvPr>
            <p:ph type="subTitle" idx="1" hasCustomPrompt="1"/>
          </p:nvPr>
        </p:nvSpPr>
        <p:spPr>
          <a:xfrm>
            <a:off x="2895600" y="6248400"/>
            <a:ext cx="6019800" cy="5334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100 YEARS OF DOING GOOD IN THE WORLD</a:t>
            </a:r>
            <a:endParaRPr lang="en-US" dirty="0"/>
          </a:p>
        </p:txBody>
      </p:sp>
    </p:spTree>
    <p:extLst>
      <p:ext uri="{BB962C8B-B14F-4D97-AF65-F5344CB8AC3E}">
        <p14:creationId xmlns:p14="http://schemas.microsoft.com/office/powerpoint/2010/main" val="3615639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29400" cy="487362"/>
          </a:xfrm>
          <a:prstGeom prst="rect">
            <a:avLst/>
          </a:prstGeom>
        </p:spPr>
        <p:txBody>
          <a:bodyPr/>
          <a:lstStyle/>
          <a:p>
            <a:r>
              <a:rPr lang="en-US" dirty="0" smtClean="0"/>
              <a:t>CLICK TO EDIT MASTER TITLE STYLE</a:t>
            </a:r>
            <a:endParaRPr lang="en-US" dirty="0"/>
          </a:p>
        </p:txBody>
      </p:sp>
      <p:sp>
        <p:nvSpPr>
          <p:cNvPr id="4" name="Subtitle 2"/>
          <p:cNvSpPr>
            <a:spLocks noGrp="1"/>
          </p:cNvSpPr>
          <p:nvPr>
            <p:ph type="subTitle" idx="1" hasCustomPrompt="1"/>
          </p:nvPr>
        </p:nvSpPr>
        <p:spPr>
          <a:xfrm>
            <a:off x="2895600" y="6248400"/>
            <a:ext cx="6019800" cy="5334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100 YEARS OF DOING GOOD IN THE WORLD</a:t>
            </a:r>
            <a:endParaRPr lang="en-US" dirty="0"/>
          </a:p>
        </p:txBody>
      </p:sp>
    </p:spTree>
    <p:extLst>
      <p:ext uri="{BB962C8B-B14F-4D97-AF65-F5344CB8AC3E}">
        <p14:creationId xmlns:p14="http://schemas.microsoft.com/office/powerpoint/2010/main" val="27297446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72094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6064440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5109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2822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7019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8893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RF100_lockup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5000"/>
            <a:ext cx="3581261" cy="838201"/>
          </a:xfrm>
          <a:prstGeom prst="rect">
            <a:avLst/>
          </a:prstGeom>
        </p:spPr>
      </p:pic>
      <p:sp>
        <p:nvSpPr>
          <p:cNvPr id="4" name="Rectangle 3"/>
          <p:cNvSpPr/>
          <p:nvPr userDrawn="1"/>
        </p:nvSpPr>
        <p:spPr>
          <a:xfrm>
            <a:off x="0" y="2286000"/>
            <a:ext cx="9144000" cy="19050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solidFill>
                <a:srgbClr val="E7E7E8"/>
              </a:solidFill>
            </a:endParaRPr>
          </a:p>
        </p:txBody>
      </p:sp>
    </p:spTree>
    <p:extLst>
      <p:ext uri="{BB962C8B-B14F-4D97-AF65-F5344CB8AC3E}">
        <p14:creationId xmlns:p14="http://schemas.microsoft.com/office/powerpoint/2010/main" val="1619940863"/>
      </p:ext>
    </p:extLst>
  </p:cSld>
  <p:clrMap bg1="lt1" tx1="dk1" bg2="lt2" tx2="dk2" accent1="accent1" accent2="accent2" accent3="accent3" accent4="accent4" accent5="accent5" accent6="accent6" hlink="hlink" folHlink="folHlink"/>
  <p:sldLayoutIdLst>
    <p:sldLayoutId id="214748385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9436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solidFill>
                <a:srgbClr val="E7E7E8"/>
              </a:solidFill>
            </a:endParaRPr>
          </a:p>
        </p:txBody>
      </p:sp>
      <p:pic>
        <p:nvPicPr>
          <p:cNvPr id="2" name="Picture 1" descr="TRF100_lockup_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2696800572"/>
      </p:ext>
    </p:extLst>
  </p:cSld>
  <p:clrMap bg1="lt1" tx1="dk1" bg2="lt2" tx2="dk2" accent1="accent1" accent2="accent2" accent3="accent3" accent4="accent4" accent5="accent5" accent6="accent6" hlink="hlink" folHlink="folHlink"/>
  <p:sldLayoutIdLst>
    <p:sldLayoutId id="2147483763" r:id="rId1"/>
    <p:sldLayoutId id="2147483764" r:id="rId2"/>
  </p:sldLayoutIdLst>
  <p:timing>
    <p:tnLst>
      <p:par>
        <p:cTn id="1" dur="indefinite" restart="never" nodeType="tmRoot"/>
      </p:par>
    </p:tnLst>
  </p:timing>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b="1" i="0" kern="1200">
          <a:solidFill>
            <a:srgbClr val="16316B"/>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58674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pic>
        <p:nvPicPr>
          <p:cNvPr id="6" name="Picture 5" descr="IC16-Seoul_lockup_PMS_C.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6172200"/>
            <a:ext cx="2088000" cy="433175"/>
          </a:xfrm>
          <a:prstGeom prst="rect">
            <a:avLst/>
          </a:prstGeom>
        </p:spPr>
      </p:pic>
    </p:spTree>
    <p:extLst>
      <p:ext uri="{BB962C8B-B14F-4D97-AF65-F5344CB8AC3E}">
        <p14:creationId xmlns:p14="http://schemas.microsoft.com/office/powerpoint/2010/main" val="229945888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bg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bg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bg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bg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財団へ</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の寄付</a:t>
            </a:r>
            <a:r>
              <a:rPr lang="en-US" altLang="ja-JP" dirty="0" smtClean="0"/>
              <a:t/>
            </a:r>
            <a:br>
              <a:rPr lang="en-US" altLang="ja-JP" dirty="0" smtClean="0"/>
            </a:br>
            <a:endParaRPr lang="en-US" dirty="0"/>
          </a:p>
        </p:txBody>
      </p:sp>
      <p:sp>
        <p:nvSpPr>
          <p:cNvPr id="3" name="タイトル 2"/>
          <p:cNvSpPr txBox="1">
            <a:spLocks/>
          </p:cNvSpPr>
          <p:nvPr/>
        </p:nvSpPr>
        <p:spPr>
          <a:xfrm>
            <a:off x="76200" y="457201"/>
            <a:ext cx="8458200" cy="1520064"/>
          </a:xfrm>
          <a:prstGeom prst="rect">
            <a:avLst/>
          </a:prstGeom>
        </p:spPr>
        <p:txBody>
          <a:bodyPr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defRPr/>
            </a:pPr>
            <a:r>
              <a:rPr lang="en-US" altLang="ja-JP" sz="2000" b="1" dirty="0" smtClean="0">
                <a:solidFill>
                  <a:srgbClr val="005DAA"/>
                </a:solidFill>
                <a:latin typeface="+mj-ea"/>
              </a:rPr>
              <a:t>2016</a:t>
            </a:r>
            <a:r>
              <a:rPr lang="ja-JP" altLang="en-US" sz="2000" b="1" dirty="0" smtClean="0">
                <a:solidFill>
                  <a:srgbClr val="005DAA"/>
                </a:solidFill>
                <a:latin typeface="+mj-ea"/>
              </a:rPr>
              <a:t>年４月</a:t>
            </a:r>
            <a:r>
              <a:rPr lang="ja-JP" altLang="en-US" sz="2000" b="1" dirty="0">
                <a:solidFill>
                  <a:srgbClr val="005DAA"/>
                </a:solidFill>
                <a:latin typeface="+mj-ea"/>
              </a:rPr>
              <a:t>９</a:t>
            </a:r>
            <a:r>
              <a:rPr lang="ja-JP" altLang="en-US" sz="2000" b="1" dirty="0" smtClean="0">
                <a:solidFill>
                  <a:srgbClr val="005DAA"/>
                </a:solidFill>
                <a:latin typeface="+mj-ea"/>
              </a:rPr>
              <a:t>日</a:t>
            </a:r>
            <a:r>
              <a:rPr lang="en-US" altLang="ja-JP" sz="2700" dirty="0" smtClean="0">
                <a:solidFill>
                  <a:srgbClr val="005DAA"/>
                </a:solidFill>
                <a:latin typeface="+mj-ea"/>
              </a:rPr>
              <a:t/>
            </a:r>
            <a:br>
              <a:rPr lang="en-US" altLang="ja-JP" sz="2700" dirty="0" smtClean="0">
                <a:solidFill>
                  <a:srgbClr val="005DAA"/>
                </a:solidFill>
                <a:latin typeface="+mj-ea"/>
              </a:rPr>
            </a:br>
            <a:r>
              <a:rPr lang="en-US" altLang="ja-JP" sz="3000" dirty="0" smtClean="0">
                <a:solidFill>
                  <a:srgbClr val="005DAA"/>
                </a:solidFill>
                <a:latin typeface="+mj-ea"/>
              </a:rPr>
              <a:t>RID2660 </a:t>
            </a:r>
          </a:p>
          <a:p>
            <a:pPr algn="l" fontAlgn="auto">
              <a:spcAft>
                <a:spcPts val="0"/>
              </a:spcAft>
              <a:defRPr/>
            </a:pPr>
            <a:r>
              <a:rPr lang="en-US" altLang="ja-JP" sz="3000" dirty="0" smtClean="0">
                <a:solidFill>
                  <a:srgbClr val="005DAA"/>
                </a:solidFill>
                <a:latin typeface="+mj-ea"/>
              </a:rPr>
              <a:t>2016-2017</a:t>
            </a:r>
            <a:r>
              <a:rPr lang="ja-JP" altLang="en-US" sz="3000" dirty="0">
                <a:solidFill>
                  <a:srgbClr val="005DAA"/>
                </a:solidFill>
                <a:latin typeface="+mj-ea"/>
              </a:rPr>
              <a:t>年度の</a:t>
            </a:r>
            <a:r>
              <a:rPr lang="ja-JP" altLang="en-US" sz="3000" dirty="0" smtClean="0">
                <a:solidFill>
                  <a:srgbClr val="005DAA"/>
                </a:solidFill>
                <a:latin typeface="+mj-ea"/>
              </a:rPr>
              <a:t>ための地区研修･協議会</a:t>
            </a:r>
            <a:endParaRPr lang="en-US" altLang="ja-JP" sz="3000" dirty="0" smtClean="0">
              <a:solidFill>
                <a:srgbClr val="005DAA"/>
              </a:solidFill>
              <a:latin typeface="+mj-ea"/>
            </a:endParaRPr>
          </a:p>
        </p:txBody>
      </p:sp>
      <p:sp>
        <p:nvSpPr>
          <p:cNvPr id="5" name="サブタイトル 5"/>
          <p:cNvSpPr txBox="1">
            <a:spLocks/>
          </p:cNvSpPr>
          <p:nvPr/>
        </p:nvSpPr>
        <p:spPr bwMode="auto">
          <a:xfrm>
            <a:off x="5410200" y="5257800"/>
            <a:ext cx="3733800" cy="12865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Clr>
                <a:srgbClr val="31B6FD"/>
              </a:buClr>
              <a:buNone/>
            </a:pPr>
            <a:endParaRPr kumimoji="0" lang="en-US" altLang="ja-JP" sz="1800" b="1" dirty="0" smtClean="0">
              <a:solidFill>
                <a:schemeClr val="tx2">
                  <a:lumMod val="75000"/>
                </a:schemeClr>
              </a:solidFill>
              <a:latin typeface="+mn-ea"/>
            </a:endParaRPr>
          </a:p>
          <a:p>
            <a:pPr marL="0" indent="0" fontAlgn="auto">
              <a:spcAft>
                <a:spcPts val="0"/>
              </a:spcAft>
              <a:buClr>
                <a:srgbClr val="31B6FD"/>
              </a:buClr>
              <a:buNone/>
            </a:pPr>
            <a:r>
              <a:rPr kumimoji="0" lang="ja-JP" altLang="en-US" sz="2000" b="1" dirty="0" smtClean="0">
                <a:solidFill>
                  <a:schemeClr val="tx2">
                    <a:lumMod val="75000"/>
                  </a:schemeClr>
                </a:solidFill>
                <a:latin typeface="+mn-ea"/>
              </a:rPr>
              <a:t>地区ロータリー財団委員会</a:t>
            </a:r>
            <a:endParaRPr kumimoji="0" lang="en-US" altLang="ja-JP" sz="2000" b="1" dirty="0" smtClean="0">
              <a:solidFill>
                <a:schemeClr val="tx2">
                  <a:lumMod val="75000"/>
                </a:schemeClr>
              </a:solidFill>
              <a:latin typeface="+mn-ea"/>
            </a:endParaRPr>
          </a:p>
          <a:p>
            <a:pPr marL="0" indent="0" fontAlgn="auto">
              <a:spcAft>
                <a:spcPts val="0"/>
              </a:spcAft>
              <a:buClr>
                <a:srgbClr val="31B6FD"/>
              </a:buClr>
              <a:buNone/>
            </a:pPr>
            <a:r>
              <a:rPr kumimoji="0" lang="ja-JP" altLang="en-US" sz="2000" b="1" dirty="0" smtClean="0">
                <a:solidFill>
                  <a:schemeClr val="tx2">
                    <a:lumMod val="75000"/>
                  </a:schemeClr>
                </a:solidFill>
                <a:latin typeface="+mn-ea"/>
              </a:rPr>
              <a:t>大谷　隆英 （大阪柏原</a:t>
            </a:r>
            <a:r>
              <a:rPr kumimoji="0" lang="en-US" altLang="ja-JP" sz="2000" b="1" dirty="0" smtClean="0">
                <a:solidFill>
                  <a:schemeClr val="tx2">
                    <a:lumMod val="75000"/>
                  </a:schemeClr>
                </a:solidFill>
                <a:latin typeface="+mn-ea"/>
              </a:rPr>
              <a:t>RC</a:t>
            </a:r>
            <a:r>
              <a:rPr kumimoji="0" lang="ja-JP" altLang="en-US" sz="2000" b="1" dirty="0" smtClean="0">
                <a:solidFill>
                  <a:schemeClr val="tx2">
                    <a:lumMod val="75000"/>
                  </a:schemeClr>
                </a:solidFill>
                <a:latin typeface="+mn-ea"/>
              </a:rPr>
              <a:t>）</a:t>
            </a:r>
            <a:endParaRPr kumimoji="0" lang="en-US" altLang="ja-JP" sz="2000" b="1" dirty="0" smtClean="0">
              <a:solidFill>
                <a:schemeClr val="tx2">
                  <a:lumMod val="75000"/>
                </a:schemeClr>
              </a:solidFill>
              <a:latin typeface="+mn-ea"/>
            </a:endParaRPr>
          </a:p>
          <a:p>
            <a:pPr fontAlgn="auto">
              <a:spcAft>
                <a:spcPts val="0"/>
              </a:spcAft>
              <a:buClr>
                <a:srgbClr val="31B6FD"/>
              </a:buClr>
            </a:pPr>
            <a:endParaRPr kumimoji="0" lang="en-US" altLang="ja-JP" sz="800" b="1" dirty="0" smtClean="0">
              <a:solidFill>
                <a:schemeClr val="tx2">
                  <a:lumMod val="75000"/>
                </a:schemeClr>
              </a:solidFill>
              <a:latin typeface="Georgia" pitchFamily="18" charset="0"/>
            </a:endParaRPr>
          </a:p>
        </p:txBody>
      </p:sp>
    </p:spTree>
    <p:extLst>
      <p:ext uri="{BB962C8B-B14F-4D97-AF65-F5344CB8AC3E}">
        <p14:creationId xmlns:p14="http://schemas.microsoft.com/office/powerpoint/2010/main" val="3510356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arpyR\Desktop\PHSpins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451" y="1241645"/>
            <a:ext cx="3581400" cy="484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コンテンツ プレースホルダー 2"/>
          <p:cNvSpPr txBox="1">
            <a:spLocks/>
          </p:cNvSpPr>
          <p:nvPr/>
        </p:nvSpPr>
        <p:spPr bwMode="auto">
          <a:xfrm>
            <a:off x="451103" y="2438400"/>
            <a:ext cx="662516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3100"/>
              </a:lnSpc>
              <a:buFont typeface="Arial" pitchFamily="34" charset="0"/>
              <a:buNone/>
            </a:pPr>
            <a:r>
              <a:rPr kumimoji="0" lang="ja-JP" altLang="en-US" sz="3600" b="1" dirty="0">
                <a:solidFill>
                  <a:srgbClr val="00246C"/>
                </a:solidFill>
                <a:latin typeface="Meiryo UI" pitchFamily="50" charset="-128"/>
                <a:ea typeface="Meiryo UI" pitchFamily="50" charset="-128"/>
                <a:cs typeface="Meiryo UI" pitchFamily="50" charset="-128"/>
              </a:rPr>
              <a:t>現在の会員数</a:t>
            </a:r>
            <a:r>
              <a:rPr kumimoji="0" lang="en-US" altLang="ja-JP" sz="3600" b="1" dirty="0">
                <a:solidFill>
                  <a:srgbClr val="00246C"/>
                </a:solidFill>
                <a:latin typeface="Meiryo UI" pitchFamily="50" charset="-128"/>
                <a:ea typeface="Meiryo UI" pitchFamily="50" charset="-128"/>
                <a:cs typeface="Meiryo UI" pitchFamily="50" charset="-128"/>
              </a:rPr>
              <a:t>	</a:t>
            </a:r>
            <a:r>
              <a:rPr kumimoji="0" lang="ja-JP" altLang="en-US" sz="3600" b="1" dirty="0">
                <a:solidFill>
                  <a:srgbClr val="00246C"/>
                </a:solidFill>
                <a:latin typeface="Meiryo UI" pitchFamily="50" charset="-128"/>
                <a:ea typeface="Meiryo UI" pitchFamily="50" charset="-128"/>
                <a:cs typeface="Meiryo UI" pitchFamily="50" charset="-128"/>
              </a:rPr>
              <a:t>　　　　</a:t>
            </a:r>
            <a:r>
              <a:rPr kumimoji="0" lang="ja-JP" altLang="en-US" sz="2800" b="1" dirty="0">
                <a:solidFill>
                  <a:srgbClr val="00246C"/>
                </a:solidFill>
                <a:latin typeface="Meiryo UI" pitchFamily="50" charset="-128"/>
                <a:ea typeface="Meiryo UI" pitchFamily="50" charset="-128"/>
                <a:cs typeface="Meiryo UI" pitchFamily="50" charset="-128"/>
              </a:rPr>
              <a:t>　　</a:t>
            </a:r>
            <a:r>
              <a:rPr kumimoji="0" lang="en-US" altLang="ja-JP" sz="3600" b="1" dirty="0">
                <a:solidFill>
                  <a:srgbClr val="00246C"/>
                </a:solidFill>
                <a:latin typeface="Meiryo UI" pitchFamily="50" charset="-128"/>
                <a:ea typeface="Meiryo UI" pitchFamily="50" charset="-128"/>
                <a:cs typeface="Meiryo UI" pitchFamily="50" charset="-128"/>
              </a:rPr>
              <a:t>29</a:t>
            </a:r>
            <a:r>
              <a:rPr kumimoji="0" lang="ja-JP" altLang="en-US" sz="3600" b="1" dirty="0" smtClean="0">
                <a:solidFill>
                  <a:srgbClr val="00246C"/>
                </a:solidFill>
                <a:latin typeface="Meiryo UI" pitchFamily="50" charset="-128"/>
                <a:ea typeface="Meiryo UI" pitchFamily="50" charset="-128"/>
                <a:cs typeface="Meiryo UI" pitchFamily="50" charset="-128"/>
              </a:rPr>
              <a:t>名</a:t>
            </a:r>
            <a:endParaRPr lang="ja-JP" altLang="en-US" sz="3200" dirty="0">
              <a:solidFill>
                <a:srgbClr val="58585A"/>
              </a:solidFill>
              <a:latin typeface="Georgia" pitchFamily="18" charset="0"/>
              <a:ea typeface="ＭＳ Ｐゴシック" pitchFamily="50" charset="-128"/>
              <a:cs typeface="+mn-cs"/>
            </a:endParaRPr>
          </a:p>
        </p:txBody>
      </p:sp>
      <p:sp>
        <p:nvSpPr>
          <p:cNvPr id="9" name="コンテンツ プレースホルダー 2"/>
          <p:cNvSpPr txBox="1">
            <a:spLocks/>
          </p:cNvSpPr>
          <p:nvPr/>
        </p:nvSpPr>
        <p:spPr bwMode="auto">
          <a:xfrm>
            <a:off x="457200" y="3352800"/>
            <a:ext cx="753956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3100"/>
              </a:lnSpc>
              <a:buFont typeface="Arial" pitchFamily="34" charset="0"/>
              <a:buNone/>
            </a:pPr>
            <a:r>
              <a:rPr kumimoji="0" lang="ja-JP" altLang="en-US" sz="3600" b="1" dirty="0">
                <a:solidFill>
                  <a:srgbClr val="00246C"/>
                </a:solidFill>
                <a:latin typeface="Meiryo UI" pitchFamily="50" charset="-128"/>
                <a:ea typeface="Meiryo UI" pitchFamily="50" charset="-128"/>
                <a:cs typeface="Meiryo UI" pitchFamily="50" charset="-128"/>
              </a:rPr>
              <a:t>実績到達者</a:t>
            </a:r>
            <a:r>
              <a:rPr kumimoji="0" lang="en-US" altLang="ja-JP" sz="3600" b="1" dirty="0">
                <a:solidFill>
                  <a:srgbClr val="00246C"/>
                </a:solidFill>
                <a:latin typeface="Meiryo UI" pitchFamily="50" charset="-128"/>
                <a:ea typeface="Meiryo UI" pitchFamily="50" charset="-128"/>
                <a:cs typeface="Meiryo UI" pitchFamily="50" charset="-128"/>
              </a:rPr>
              <a:t>	</a:t>
            </a:r>
            <a:r>
              <a:rPr kumimoji="0" lang="ja-JP" altLang="en-US" sz="3600" b="1" dirty="0">
                <a:solidFill>
                  <a:srgbClr val="00246C"/>
                </a:solidFill>
                <a:latin typeface="Meiryo UI" pitchFamily="50" charset="-128"/>
                <a:ea typeface="Meiryo UI" pitchFamily="50" charset="-128"/>
                <a:cs typeface="Meiryo UI" pitchFamily="50" charset="-128"/>
              </a:rPr>
              <a:t>　　　　　　</a:t>
            </a:r>
            <a:endParaRPr lang="ja-JP" altLang="en-US" sz="3200" dirty="0">
              <a:solidFill>
                <a:srgbClr val="58585A"/>
              </a:solidFill>
              <a:latin typeface="Georgia" pitchFamily="18" charset="0"/>
              <a:ea typeface="ＭＳ Ｐゴシック" pitchFamily="50" charset="-128"/>
              <a:cs typeface="+mn-cs"/>
            </a:endParaRPr>
          </a:p>
        </p:txBody>
      </p:sp>
      <p:graphicFrame>
        <p:nvGraphicFramePr>
          <p:cNvPr id="10" name="表 9"/>
          <p:cNvGraphicFramePr>
            <a:graphicFrameLocks noGrp="1"/>
          </p:cNvGraphicFramePr>
          <p:nvPr>
            <p:extLst>
              <p:ext uri="{D42A27DB-BD31-4B8C-83A1-F6EECF244321}">
                <p14:modId xmlns:p14="http://schemas.microsoft.com/office/powerpoint/2010/main" val="4194036757"/>
              </p:ext>
            </p:extLst>
          </p:nvPr>
        </p:nvGraphicFramePr>
        <p:xfrm>
          <a:off x="451103" y="4114800"/>
          <a:ext cx="6356350" cy="623887"/>
        </p:xfrm>
        <a:graphic>
          <a:graphicData uri="http://schemas.openxmlformats.org/drawingml/2006/table">
            <a:tbl>
              <a:tblPr/>
              <a:tblGrid>
                <a:gridCol w="3879850"/>
                <a:gridCol w="2476500"/>
              </a:tblGrid>
              <a:tr h="62388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4000"/>
                        </a:lnSpc>
                      </a:pPr>
                      <a:r>
                        <a:rPr kumimoji="1" lang="en-US" altLang="ja-JP" sz="3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3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3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3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4000"/>
                        </a:lnSpc>
                      </a:pPr>
                      <a:r>
                        <a:rPr kumimoji="1" lang="en-US" altLang="ja-JP" sz="3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3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コンテンツ プレースホルダー 2"/>
          <p:cNvSpPr txBox="1">
            <a:spLocks/>
          </p:cNvSpPr>
          <p:nvPr/>
        </p:nvSpPr>
        <p:spPr bwMode="auto">
          <a:xfrm>
            <a:off x="484631" y="1354137"/>
            <a:ext cx="3630169"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3100"/>
              </a:lnSpc>
              <a:buFont typeface="Arial" pitchFamily="34" charset="0"/>
              <a:buNone/>
            </a:pPr>
            <a:r>
              <a:rPr kumimoji="0" lang="en-US" altLang="ja-JP" sz="3600" b="1" dirty="0" smtClean="0">
                <a:solidFill>
                  <a:srgbClr val="00246C"/>
                </a:solidFill>
                <a:latin typeface="Meiryo UI" pitchFamily="50" charset="-128"/>
                <a:ea typeface="Meiryo UI" pitchFamily="50" charset="-128"/>
                <a:cs typeface="+mn-cs"/>
              </a:rPr>
              <a:t>RID2660</a:t>
            </a:r>
            <a:r>
              <a:rPr kumimoji="0" lang="ja-JP" altLang="en-US" sz="3600" b="1" dirty="0" smtClean="0">
                <a:solidFill>
                  <a:srgbClr val="00246C"/>
                </a:solidFill>
                <a:latin typeface="Meiryo UI" pitchFamily="50" charset="-128"/>
                <a:ea typeface="Meiryo UI" pitchFamily="50" charset="-128"/>
                <a:cs typeface="+mn-cs"/>
              </a:rPr>
              <a:t>　実績</a:t>
            </a:r>
            <a:endParaRPr lang="ja-JP" altLang="en-US" sz="3200" dirty="0">
              <a:solidFill>
                <a:srgbClr val="58585A"/>
              </a:solidFill>
              <a:latin typeface="Georgia" pitchFamily="18" charset="0"/>
              <a:ea typeface="ＭＳ Ｐゴシック" pitchFamily="50" charset="-128"/>
              <a:cs typeface="+mn-cs"/>
            </a:endParaRPr>
          </a:p>
        </p:txBody>
      </p:sp>
      <p:sp>
        <p:nvSpPr>
          <p:cNvPr id="13" name="正方形/長方形 12"/>
          <p:cNvSpPr/>
          <p:nvPr/>
        </p:nvSpPr>
        <p:spPr>
          <a:xfrm>
            <a:off x="457200" y="1172876"/>
            <a:ext cx="3657600" cy="755793"/>
          </a:xfrm>
          <a:prstGeom prst="rect">
            <a:avLst/>
          </a:prstGeom>
          <a:noFill/>
          <a:ln w="38100">
            <a:solidFill>
              <a:srgbClr val="1631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タイトル 1"/>
          <p:cNvSpPr>
            <a:spLocks noGrp="1"/>
          </p:cNvSpPr>
          <p:nvPr>
            <p:ph type="title"/>
          </p:nvPr>
        </p:nvSpPr>
        <p:spPr>
          <a:xfrm>
            <a:off x="468000" y="252000"/>
            <a:ext cx="8229600" cy="487362"/>
          </a:xfrm>
        </p:spPr>
        <p:txBody>
          <a:bodyPr>
            <a:noAutofit/>
          </a:bodyPr>
          <a:lstStyle/>
          <a:p>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ポール・ハリス・ソサエティ（</a:t>
            </a:r>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PHS</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43322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8839200" cy="487362"/>
          </a:xfrm>
        </p:spPr>
        <p:txBody>
          <a:bodyPr>
            <a:noAutofit/>
          </a:bodyPr>
          <a:lstStyle/>
          <a:p>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メジャードナー（</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10,000</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以上</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コンテンツ プレースホルダー 2"/>
          <p:cNvSpPr txBox="1">
            <a:spLocks/>
          </p:cNvSpPr>
          <p:nvPr/>
        </p:nvSpPr>
        <p:spPr bwMode="auto">
          <a:xfrm>
            <a:off x="381000" y="762000"/>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ct val="150000"/>
              </a:lnSpc>
              <a:buFont typeface="Arial" pitchFamily="34" charset="0"/>
              <a:buNone/>
            </a:pPr>
            <a:r>
              <a:rPr kumimoji="0" lang="ja-JP" altLang="en-US" sz="3200" b="1" dirty="0" smtClean="0">
                <a:solidFill>
                  <a:srgbClr val="00246C"/>
                </a:solidFill>
                <a:latin typeface="+mj-ea"/>
                <a:ea typeface="+mj-ea"/>
                <a:cs typeface="Meiryo UI" pitchFamily="50" charset="-128"/>
              </a:rPr>
              <a:t>大口寄付者</a:t>
            </a:r>
            <a:endParaRPr kumimoji="0" lang="en-US" altLang="ja-JP" sz="3200" b="1" dirty="0" smtClean="0">
              <a:solidFill>
                <a:srgbClr val="00246C"/>
              </a:solidFill>
              <a:latin typeface="+mj-ea"/>
              <a:ea typeface="+mj-ea"/>
              <a:cs typeface="Meiryo UI" pitchFamily="50" charset="-128"/>
            </a:endParaRPr>
          </a:p>
          <a:p>
            <a:pPr eaLnBrk="0" hangingPunct="0">
              <a:buFont typeface="Arial" pitchFamily="34" charset="0"/>
              <a:buNone/>
            </a:pPr>
            <a:r>
              <a:rPr lang="ja-JP" altLang="en-US" sz="2800" b="1" dirty="0">
                <a:solidFill>
                  <a:srgbClr val="00246C"/>
                </a:solidFill>
                <a:latin typeface="+mj-ea"/>
                <a:ea typeface="+mj-ea"/>
                <a:cs typeface="+mn-cs"/>
              </a:rPr>
              <a:t>年次</a:t>
            </a:r>
            <a:r>
              <a:rPr lang="ja-JP" altLang="en-US" sz="2800" b="1" dirty="0" smtClean="0">
                <a:solidFill>
                  <a:srgbClr val="00246C"/>
                </a:solidFill>
                <a:latin typeface="+mj-ea"/>
                <a:ea typeface="+mj-ea"/>
                <a:cs typeface="+mn-cs"/>
              </a:rPr>
              <a:t>基金、恒久基金、使途指定寄付など、全ての現金寄付額の総額が＄</a:t>
            </a:r>
            <a:r>
              <a:rPr lang="en-US" altLang="ja-JP" sz="2800" b="1" dirty="0" smtClean="0">
                <a:solidFill>
                  <a:srgbClr val="00246C"/>
                </a:solidFill>
                <a:latin typeface="+mj-ea"/>
                <a:ea typeface="+mj-ea"/>
                <a:cs typeface="+mn-cs"/>
              </a:rPr>
              <a:t>10,000</a:t>
            </a:r>
            <a:r>
              <a:rPr lang="ja-JP" altLang="en-US" sz="2800" b="1" dirty="0" smtClean="0">
                <a:solidFill>
                  <a:srgbClr val="00246C"/>
                </a:solidFill>
                <a:latin typeface="+mj-ea"/>
                <a:ea typeface="+mj-ea"/>
                <a:cs typeface="+mn-cs"/>
              </a:rPr>
              <a:t>（</a:t>
            </a:r>
            <a:r>
              <a:rPr lang="en-US" altLang="ja-JP" sz="2800" b="1" dirty="0" smtClean="0">
                <a:solidFill>
                  <a:srgbClr val="00246C"/>
                </a:solidFill>
                <a:latin typeface="+mj-ea"/>
                <a:ea typeface="+mj-ea"/>
                <a:cs typeface="+mn-cs"/>
              </a:rPr>
              <a:t>116</a:t>
            </a:r>
            <a:r>
              <a:rPr lang="ja-JP" altLang="en-US" sz="2800" b="1" dirty="0" smtClean="0">
                <a:solidFill>
                  <a:srgbClr val="00246C"/>
                </a:solidFill>
                <a:latin typeface="+mj-ea"/>
                <a:ea typeface="+mj-ea"/>
                <a:cs typeface="+mn-cs"/>
              </a:rPr>
              <a:t>万円）に達すると大口寄付者と呼ぶ</a:t>
            </a:r>
            <a:endParaRPr lang="ja-JP" altLang="en-US" sz="2800" dirty="0">
              <a:solidFill>
                <a:srgbClr val="58585A"/>
              </a:solidFill>
              <a:latin typeface="+mj-ea"/>
              <a:ea typeface="+mj-ea"/>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2883558984"/>
              </p:ext>
            </p:extLst>
          </p:nvPr>
        </p:nvGraphicFramePr>
        <p:xfrm>
          <a:off x="533400" y="3520932"/>
          <a:ext cx="7924800" cy="2651268"/>
        </p:xfrm>
        <a:graphic>
          <a:graphicData uri="http://schemas.openxmlformats.org/drawingml/2006/table">
            <a:tbl>
              <a:tblPr firstRow="1" bandRow="1">
                <a:effectLst/>
              </a:tblPr>
              <a:tblGrid>
                <a:gridCol w="2971800"/>
                <a:gridCol w="3660913"/>
                <a:gridCol w="1292087"/>
              </a:tblGrid>
              <a:tr h="52431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kumimoji="1" lang="ja-JP" altLang="en-US" sz="24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24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12700" cmpd="sng">
                      <a:noFill/>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kumimoji="1" lang="en-US" altLang="ja-JP" sz="2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$10,00</a:t>
                      </a:r>
                      <a:r>
                        <a:rPr kumimoji="1" lang="en-US" altLang="ja-JP" sz="2400" spc="300" baseline="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2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$24,999</a:t>
                      </a:r>
                      <a:endParaRPr kumimoji="1" lang="ja-JP" altLang="en-US" sz="2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12700" cmpd="sng">
                      <a:noFill/>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kumimoji="1" lang="en-US" altLang="ja-JP" sz="2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2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2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78000" marR="78000" marT="0" marB="0" anchor="ctr">
                    <a:lnL w="12700" cmpd="sng">
                      <a:noFill/>
                    </a:lnL>
                    <a:lnR w="12700" cmpd="sng">
                      <a:noFill/>
                    </a:lnR>
                    <a:lnT w="12700" cmpd="sng">
                      <a:noFill/>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52431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38100" cap="flat" cmpd="sng" algn="ctr">
                      <a:solidFill>
                        <a:srgbClr val="E6E5D8"/>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$25,00</a:t>
                      </a:r>
                      <a:r>
                        <a:rPr kumimoji="1" lang="en-US" altLang="ja-JP" sz="2400" b="1" spc="300" baseline="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$49,999</a:t>
                      </a:r>
                      <a:endParaRPr kumimoji="1"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名</a:t>
                      </a:r>
                    </a:p>
                  </a:txBody>
                  <a:tcPr marL="7800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5243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38100" cap="flat" cmpd="sng" algn="ctr">
                      <a:solidFill>
                        <a:srgbClr val="E6E5D8"/>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p>
                      <a:pPr algn="r"/>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50,000</a:t>
                      </a:r>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99,999</a:t>
                      </a:r>
                      <a:endParaRPr kumimoji="1"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7800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5683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38100" cap="flat" cmpd="sng" algn="ctr">
                      <a:solidFill>
                        <a:srgbClr val="E6E5D8"/>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$100,00</a:t>
                      </a:r>
                      <a:r>
                        <a:rPr kumimoji="1" lang="en-US" altLang="ja-JP" sz="2400" b="1" spc="300" baseline="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$249,999</a:t>
                      </a:r>
                      <a:endPar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7800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5099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ｱｰﾁｸﾗﾝﾌ･ｿｻｴﾃｨ</a:t>
                      </a:r>
                    </a:p>
                  </a:txBody>
                  <a:tcPr marL="0" marR="0" marT="0" marB="0" anchor="ctr">
                    <a:lnL w="12700" cmpd="sng">
                      <a:noFill/>
                    </a:lnL>
                    <a:lnR w="12700" cmpd="sng">
                      <a:noFill/>
                    </a:lnR>
                    <a:lnT w="38100" cap="flat" cmpd="sng" algn="ctr">
                      <a:solidFill>
                        <a:srgbClr val="E6E5D8"/>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250,000</a:t>
                      </a:r>
                      <a:r>
                        <a:rPr kumimoji="1" lang="ja-JP" altLang="en-US"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p>
                  </a:txBody>
                  <a:tcPr marL="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p>
                  </a:txBody>
                  <a:tcPr marL="7800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bl>
          </a:graphicData>
        </a:graphic>
      </p:graphicFrame>
      <p:sp>
        <p:nvSpPr>
          <p:cNvPr id="5" name="コンテンツ プレースホルダー 2"/>
          <p:cNvSpPr txBox="1">
            <a:spLocks/>
          </p:cNvSpPr>
          <p:nvPr/>
        </p:nvSpPr>
        <p:spPr bwMode="auto">
          <a:xfrm>
            <a:off x="414527" y="2871930"/>
            <a:ext cx="662516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3100"/>
              </a:lnSpc>
              <a:buFont typeface="Arial" pitchFamily="34" charset="0"/>
              <a:buNone/>
            </a:pPr>
            <a:r>
              <a:rPr kumimoji="0" lang="en-US" altLang="ja-JP" b="1" dirty="0" smtClean="0">
                <a:solidFill>
                  <a:srgbClr val="00246C"/>
                </a:solidFill>
                <a:latin typeface="Meiryo UI" pitchFamily="50" charset="-128"/>
                <a:ea typeface="Meiryo UI" pitchFamily="50" charset="-128"/>
                <a:cs typeface="+mn-cs"/>
              </a:rPr>
              <a:t>RID2660</a:t>
            </a:r>
            <a:r>
              <a:rPr kumimoji="0" lang="ja-JP" altLang="en-US" b="1" dirty="0" smtClean="0">
                <a:solidFill>
                  <a:srgbClr val="00246C"/>
                </a:solidFill>
                <a:latin typeface="Meiryo UI" pitchFamily="50" charset="-128"/>
                <a:ea typeface="Meiryo UI" pitchFamily="50" charset="-128"/>
                <a:cs typeface="+mn-cs"/>
              </a:rPr>
              <a:t>　実績</a:t>
            </a:r>
            <a:endParaRPr lang="ja-JP" altLang="en-US" dirty="0">
              <a:solidFill>
                <a:srgbClr val="58585A"/>
              </a:solidFill>
              <a:latin typeface="Georgia" pitchFamily="18" charset="0"/>
              <a:ea typeface="ＭＳ Ｐゴシック" pitchFamily="50" charset="-128"/>
              <a:cs typeface="+mn-cs"/>
            </a:endParaRPr>
          </a:p>
        </p:txBody>
      </p:sp>
      <p:sp>
        <p:nvSpPr>
          <p:cNvPr id="6" name="正方形/長方形 5"/>
          <p:cNvSpPr/>
          <p:nvPr/>
        </p:nvSpPr>
        <p:spPr>
          <a:xfrm>
            <a:off x="414527" y="2871930"/>
            <a:ext cx="3041904" cy="527193"/>
          </a:xfrm>
          <a:prstGeom prst="rect">
            <a:avLst/>
          </a:prstGeom>
          <a:noFill/>
          <a:ln w="38100">
            <a:solidFill>
              <a:srgbClr val="1631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1012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寄付</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の集め方　例</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2"/>
          <p:cNvSpPr txBox="1">
            <a:spLocks/>
          </p:cNvSpPr>
          <p:nvPr/>
        </p:nvSpPr>
        <p:spPr bwMode="auto">
          <a:xfrm>
            <a:off x="533400" y="1295400"/>
            <a:ext cx="630131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4500"/>
              </a:lnSpc>
              <a:buFont typeface="Arial" pitchFamily="34" charset="0"/>
              <a:buNone/>
            </a:pPr>
            <a:r>
              <a:rPr kumimoji="0" lang="ja-JP" altLang="en-US" sz="3600" b="1" dirty="0">
                <a:solidFill>
                  <a:srgbClr val="00246C"/>
                </a:solidFill>
                <a:latin typeface="Meiryo UI" pitchFamily="50" charset="-128"/>
                <a:ea typeface="Meiryo UI" pitchFamily="50" charset="-128"/>
                <a:cs typeface="Meiryo UI" pitchFamily="50" charset="-128"/>
              </a:rPr>
              <a:t>会費に一定額を含める</a:t>
            </a:r>
            <a:r>
              <a:rPr lang="ja-JP" altLang="en-US" sz="3600" b="1" dirty="0">
                <a:solidFill>
                  <a:srgbClr val="00246C"/>
                </a:solidFill>
                <a:latin typeface="Meiryo UI" pitchFamily="50" charset="-128"/>
                <a:ea typeface="Meiryo UI" pitchFamily="50" charset="-128"/>
                <a:cs typeface="Meiryo UI" pitchFamily="50" charset="-128"/>
              </a:rPr>
              <a:t>　</a:t>
            </a:r>
            <a:r>
              <a:rPr lang="ja-JP" altLang="en-US" sz="4000" b="1" dirty="0">
                <a:solidFill>
                  <a:srgbClr val="00246C"/>
                </a:solidFill>
                <a:latin typeface="Meiryo UI" pitchFamily="50" charset="-128"/>
                <a:ea typeface="Meiryo UI" pitchFamily="50" charset="-128"/>
                <a:cs typeface="Meiryo UI" pitchFamily="50" charset="-128"/>
              </a:rPr>
              <a:t>　　　　　　　　　　　　　　　　　　</a:t>
            </a:r>
            <a:endParaRPr lang="ja-JP" altLang="en-US" sz="3600" dirty="0">
              <a:solidFill>
                <a:srgbClr val="58585A"/>
              </a:solidFill>
              <a:latin typeface="Georgia" pitchFamily="18" charset="0"/>
              <a:ea typeface="ＭＳ Ｐゴシック" pitchFamily="50" charset="-128"/>
              <a:cs typeface="+mn-cs"/>
            </a:endParaRPr>
          </a:p>
        </p:txBody>
      </p:sp>
      <p:sp>
        <p:nvSpPr>
          <p:cNvPr id="5" name="テキスト ボックス 2"/>
          <p:cNvSpPr txBox="1">
            <a:spLocks noChangeArrowheads="1"/>
          </p:cNvSpPr>
          <p:nvPr/>
        </p:nvSpPr>
        <p:spPr bwMode="auto">
          <a:xfrm>
            <a:off x="1676400" y="1899794"/>
            <a:ext cx="486529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ja-JP" altLang="en-US" sz="3000" b="1" i="0" u="none" strike="noStrike" kern="0" cap="none" spc="0" normalizeH="0" baseline="0" noProof="0" dirty="0">
                <a:ln>
                  <a:noFill/>
                </a:ln>
                <a:solidFill>
                  <a:srgbClr val="00246C"/>
                </a:solidFill>
                <a:effectLst/>
                <a:uLnTx/>
                <a:uFillTx/>
                <a:latin typeface="Meiryo UI" pitchFamily="50" charset="-128"/>
                <a:ea typeface="Meiryo UI" pitchFamily="50" charset="-128"/>
                <a:cs typeface="Meiryo UI" pitchFamily="50" charset="-128"/>
              </a:rPr>
              <a:t>（一括払い、または分割）</a:t>
            </a:r>
            <a:endParaRPr kumimoji="0" lang="ja-JP" altLang="en-US" sz="3000" b="0" i="0" u="none" strike="noStrike" kern="0" cap="none" spc="0" normalizeH="0" baseline="0" noProof="0" dirty="0">
              <a:ln>
                <a:noFill/>
              </a:ln>
              <a:solidFill>
                <a:srgbClr val="58585A"/>
              </a:solidFill>
              <a:effectLst/>
              <a:uLnTx/>
              <a:uFillTx/>
              <a:latin typeface="Georgia" pitchFamily="18" charset="0"/>
              <a:ea typeface="ＭＳ Ｐゴシック" pitchFamily="50" charset="-128"/>
              <a:cs typeface="+mn-cs"/>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ja-JP" altLang="en-US" sz="3000" b="0" i="0" u="none" strike="noStrike" kern="0" cap="none" spc="0" normalizeH="0" baseline="0" noProof="0" dirty="0">
              <a:ln>
                <a:noFill/>
              </a:ln>
              <a:solidFill>
                <a:srgbClr val="958D85"/>
              </a:solidFill>
              <a:effectLst/>
              <a:uLnTx/>
              <a:uFillTx/>
              <a:latin typeface="Arial" pitchFamily="34" charset="0"/>
              <a:ea typeface="ヒラギノ角ゴ Pro W3" pitchFamily="-84" charset="-128"/>
              <a:cs typeface="+mn-cs"/>
            </a:endParaRPr>
          </a:p>
        </p:txBody>
      </p:sp>
      <p:sp>
        <p:nvSpPr>
          <p:cNvPr id="6" name="コンテンツ プレースホルダー 2"/>
          <p:cNvSpPr txBox="1">
            <a:spLocks/>
          </p:cNvSpPr>
          <p:nvPr/>
        </p:nvSpPr>
        <p:spPr bwMode="auto">
          <a:xfrm>
            <a:off x="533400" y="3161539"/>
            <a:ext cx="654896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ts val="3100"/>
              </a:lnSpc>
              <a:buFont typeface="Arial" pitchFamily="34" charset="0"/>
              <a:buNone/>
            </a:pPr>
            <a:r>
              <a:rPr kumimoji="0" lang="ja-JP" altLang="en-US" sz="3600" b="1" dirty="0">
                <a:solidFill>
                  <a:srgbClr val="00246C"/>
                </a:solidFill>
                <a:latin typeface="Meiryo UI" pitchFamily="50" charset="-128"/>
                <a:ea typeface="Meiryo UI" pitchFamily="50" charset="-128"/>
                <a:cs typeface="Meiryo UI" pitchFamily="50" charset="-128"/>
              </a:rPr>
              <a:t>任意の金額を会員に募る</a:t>
            </a:r>
            <a:endParaRPr lang="ja-JP" altLang="en-US" sz="3600" dirty="0">
              <a:solidFill>
                <a:srgbClr val="58585A"/>
              </a:solidFill>
              <a:latin typeface="Georgia" pitchFamily="18" charset="0"/>
              <a:ea typeface="ＭＳ Ｐゴシック" pitchFamily="50" charset="-128"/>
              <a:cs typeface="+mn-cs"/>
            </a:endParaRPr>
          </a:p>
        </p:txBody>
      </p:sp>
      <p:sp>
        <p:nvSpPr>
          <p:cNvPr id="7" name="コンテンツ プレースホルダー 2"/>
          <p:cNvSpPr txBox="1">
            <a:spLocks/>
          </p:cNvSpPr>
          <p:nvPr/>
        </p:nvSpPr>
        <p:spPr bwMode="auto">
          <a:xfrm>
            <a:off x="533400" y="4267200"/>
            <a:ext cx="8534400" cy="145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nSpc>
                <a:spcPts val="4000"/>
              </a:lnSpc>
              <a:buFont typeface="Arial" pitchFamily="34" charset="0"/>
              <a:buNone/>
            </a:pPr>
            <a:r>
              <a:rPr lang="ja-JP" altLang="en-US" sz="3600" b="1" dirty="0" smtClean="0">
                <a:solidFill>
                  <a:srgbClr val="16316B"/>
                </a:solidFill>
                <a:latin typeface="Meiryo UI" pitchFamily="50" charset="-128"/>
                <a:ea typeface="Meiryo UI" pitchFamily="50" charset="-128"/>
              </a:rPr>
              <a:t>マイロータリー</a:t>
            </a:r>
            <a:r>
              <a:rPr lang="ja-JP" altLang="en-US" sz="3600" b="1" dirty="0" smtClean="0">
                <a:solidFill>
                  <a:srgbClr val="16316B"/>
                </a:solidFill>
                <a:latin typeface="Meiryo UI" pitchFamily="50" charset="-128"/>
                <a:ea typeface="Meiryo UI" pitchFamily="50" charset="-128"/>
              </a:rPr>
              <a:t>に登録</a:t>
            </a:r>
            <a:r>
              <a:rPr lang="ja-JP" altLang="en-US" sz="3600" b="1" dirty="0" smtClean="0">
                <a:solidFill>
                  <a:srgbClr val="16316B"/>
                </a:solidFill>
                <a:latin typeface="Meiryo UI" pitchFamily="50" charset="-128"/>
                <a:ea typeface="Meiryo UI" pitchFamily="50" charset="-128"/>
              </a:rPr>
              <a:t>し</a:t>
            </a:r>
            <a:r>
              <a:rPr lang="ja-JP" altLang="en-US" sz="3600" b="1" dirty="0">
                <a:solidFill>
                  <a:srgbClr val="16316B"/>
                </a:solidFill>
                <a:latin typeface="Meiryo UI" pitchFamily="50" charset="-128"/>
                <a:ea typeface="Meiryo UI" pitchFamily="50" charset="-128"/>
              </a:rPr>
              <a:t>、</a:t>
            </a:r>
            <a:r>
              <a:rPr lang="ja-JP" altLang="en-US" sz="3600" b="1" dirty="0" smtClean="0">
                <a:solidFill>
                  <a:srgbClr val="16316B"/>
                </a:solidFill>
                <a:latin typeface="Meiryo UI" pitchFamily="50" charset="-128"/>
                <a:ea typeface="Meiryo UI" pitchFamily="50" charset="-128"/>
              </a:rPr>
              <a:t>年間</a:t>
            </a:r>
            <a:r>
              <a:rPr lang="ja-JP" altLang="en-US" sz="3600" b="1" dirty="0" smtClean="0">
                <a:solidFill>
                  <a:srgbClr val="16316B"/>
                </a:solidFill>
                <a:latin typeface="Meiryo UI" pitchFamily="50" charset="-128"/>
                <a:ea typeface="Meiryo UI" pitchFamily="50" charset="-128"/>
              </a:rPr>
              <a:t>を通じて随時直接ロータリー財団に寄付する</a:t>
            </a:r>
            <a:endParaRPr kumimoji="1" lang="ja-JP" altLang="en-US" sz="3600" dirty="0">
              <a:solidFill>
                <a:srgbClr val="16316B"/>
              </a:solidFill>
              <a:latin typeface="Georgia" pitchFamily="18" charset="0"/>
              <a:ea typeface="ＭＳ Ｐゴシック" pitchFamily="50" charset="-128"/>
            </a:endParaRPr>
          </a:p>
        </p:txBody>
      </p:sp>
    </p:spTree>
    <p:extLst>
      <p:ext uri="{BB962C8B-B14F-4D97-AF65-F5344CB8AC3E}">
        <p14:creationId xmlns:p14="http://schemas.microsoft.com/office/powerpoint/2010/main" val="196175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寄付</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の集め方　例</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0303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隆英\Pictures\11111111222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940320"/>
            <a:ext cx="7945834" cy="547476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隆英\Pictures\111122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496" y="1066800"/>
            <a:ext cx="5532004" cy="562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0"/>
                                        <p:tgtEl>
                                          <p:spTgt spid="2053"/>
                                        </p:tgtEl>
                                      </p:cBhvr>
                                    </p:animEffec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2400" y="1143000"/>
            <a:ext cx="8839200" cy="53340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228600" y="1143000"/>
            <a:ext cx="8686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r>
              <a:rPr kumimoji="0" lang="ja-JP" altLang="en-US" sz="3100" b="1" dirty="0" smtClean="0">
                <a:solidFill>
                  <a:srgbClr val="16316B"/>
                </a:solidFill>
                <a:latin typeface="Meiryo UI" pitchFamily="50" charset="-128"/>
                <a:ea typeface="Meiryo UI" pitchFamily="50" charset="-128"/>
                <a:cs typeface="Meiryo UI" pitchFamily="50" charset="-128"/>
              </a:rPr>
              <a:t>ロータリー財団への寄付は税制上</a:t>
            </a:r>
            <a:r>
              <a:rPr kumimoji="0" lang="ja-JP" altLang="en-US" sz="3100" b="1" dirty="0">
                <a:solidFill>
                  <a:srgbClr val="16316B"/>
                </a:solidFill>
                <a:latin typeface="Meiryo UI" pitchFamily="50" charset="-128"/>
                <a:ea typeface="Meiryo UI" pitchFamily="50" charset="-128"/>
                <a:cs typeface="Meiryo UI" pitchFamily="50" charset="-128"/>
              </a:rPr>
              <a:t>の優遇措置の対象</a:t>
            </a:r>
            <a:endParaRPr lang="ja-JP" altLang="en-US" sz="3100" dirty="0">
              <a:solidFill>
                <a:srgbClr val="16316B"/>
              </a:solidFill>
              <a:latin typeface="Meiryo UI" pitchFamily="50" charset="-128"/>
              <a:ea typeface="Meiryo UI" pitchFamily="50" charset="-128"/>
              <a:cs typeface="Meiryo UI" pitchFamily="50" charset="-128"/>
            </a:endParaRPr>
          </a:p>
        </p:txBody>
      </p:sp>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寄付</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の集め方　例</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bwMode="auto">
          <a:xfrm>
            <a:off x="230790" y="1981200"/>
            <a:ext cx="891321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r>
              <a:rPr kumimoji="0" lang="ja-JP" altLang="en-US" sz="2800" b="1" dirty="0" smtClean="0">
                <a:solidFill>
                  <a:srgbClr val="16316B"/>
                </a:solidFill>
                <a:latin typeface="Meiryo UI" pitchFamily="50" charset="-128"/>
                <a:ea typeface="Meiryo UI" pitchFamily="50" charset="-128"/>
                <a:cs typeface="Meiryo UI" pitchFamily="50" charset="-128"/>
              </a:rPr>
              <a:t>公益財団法人　ロータリー日本財団</a:t>
            </a:r>
            <a:r>
              <a:rPr kumimoji="0" lang="ja-JP" altLang="en-US" b="1" dirty="0" smtClean="0">
                <a:solidFill>
                  <a:srgbClr val="16316B"/>
                </a:solidFill>
                <a:latin typeface="Meiryo UI" pitchFamily="50" charset="-128"/>
                <a:ea typeface="Meiryo UI" pitchFamily="50" charset="-128"/>
                <a:cs typeface="Meiryo UI" pitchFamily="50" charset="-128"/>
              </a:rPr>
              <a:t>（</a:t>
            </a:r>
            <a:r>
              <a:rPr kumimoji="0" lang="en-US" altLang="ja-JP" b="1" dirty="0" smtClean="0">
                <a:solidFill>
                  <a:srgbClr val="16316B"/>
                </a:solidFill>
                <a:latin typeface="Meiryo UI" pitchFamily="50" charset="-128"/>
                <a:ea typeface="Meiryo UI" pitchFamily="50" charset="-128"/>
                <a:cs typeface="Meiryo UI" pitchFamily="50" charset="-128"/>
              </a:rPr>
              <a:t>2010.12.24</a:t>
            </a:r>
            <a:r>
              <a:rPr kumimoji="0" lang="ja-JP" altLang="en-US" b="1" dirty="0" smtClean="0">
                <a:solidFill>
                  <a:srgbClr val="16316B"/>
                </a:solidFill>
                <a:latin typeface="Meiryo UI" pitchFamily="50" charset="-128"/>
                <a:ea typeface="Meiryo UI" pitchFamily="50" charset="-128"/>
                <a:cs typeface="Meiryo UI" pitchFamily="50" charset="-128"/>
              </a:rPr>
              <a:t>）</a:t>
            </a:r>
            <a:endParaRPr kumimoji="0" lang="en-US" altLang="ja-JP" b="1" dirty="0" smtClean="0">
              <a:solidFill>
                <a:srgbClr val="16316B"/>
              </a:solidFill>
              <a:latin typeface="Meiryo UI" pitchFamily="50" charset="-128"/>
              <a:ea typeface="Meiryo UI" pitchFamily="50" charset="-128"/>
              <a:cs typeface="Meiryo UI" pitchFamily="50" charset="-128"/>
            </a:endParaRPr>
          </a:p>
          <a:p>
            <a:pPr eaLnBrk="0" hangingPunct="0"/>
            <a:r>
              <a:rPr kumimoji="0" lang="ja-JP" altLang="en-US" sz="3200" b="1" dirty="0" smtClean="0">
                <a:solidFill>
                  <a:srgbClr val="16316B"/>
                </a:solidFill>
                <a:latin typeface="Meiryo UI" pitchFamily="50" charset="-128"/>
                <a:ea typeface="Meiryo UI" pitchFamily="50" charset="-128"/>
                <a:cs typeface="Meiryo UI" pitchFamily="50" charset="-128"/>
              </a:rPr>
              <a:t>　　</a:t>
            </a:r>
            <a:r>
              <a:rPr kumimoji="0" lang="ja-JP" altLang="en-US" b="1" dirty="0" smtClean="0">
                <a:solidFill>
                  <a:srgbClr val="16316B"/>
                </a:solidFill>
                <a:latin typeface="Meiryo UI" pitchFamily="50" charset="-128"/>
                <a:ea typeface="Meiryo UI" pitchFamily="50" charset="-128"/>
                <a:cs typeface="Meiryo UI" pitchFamily="50" charset="-128"/>
              </a:rPr>
              <a:t>ロータリー財団の協力団体</a:t>
            </a:r>
            <a:endParaRPr kumimoji="0" lang="en-US" altLang="ja-JP" b="1" dirty="0" smtClean="0">
              <a:solidFill>
                <a:srgbClr val="16316B"/>
              </a:solidFill>
              <a:latin typeface="Meiryo UI" pitchFamily="50" charset="-128"/>
              <a:ea typeface="Meiryo UI" pitchFamily="50" charset="-128"/>
              <a:cs typeface="Meiryo UI" pitchFamily="50" charset="-128"/>
            </a:endParaRPr>
          </a:p>
          <a:p>
            <a:pPr eaLnBrk="0" hangingPunct="0"/>
            <a:r>
              <a:rPr kumimoji="0" lang="ja-JP" altLang="en-US" b="1" dirty="0" smtClean="0">
                <a:solidFill>
                  <a:srgbClr val="16316B"/>
                </a:solidFill>
                <a:latin typeface="Meiryo UI" pitchFamily="50" charset="-128"/>
                <a:ea typeface="Meiryo UI" pitchFamily="50" charset="-128"/>
                <a:cs typeface="Meiryo UI" pitchFamily="50" charset="-128"/>
              </a:rPr>
              <a:t>　　　「特定公益増進法人」への寄付金として取り扱われ、</a:t>
            </a:r>
            <a:endParaRPr kumimoji="0" lang="en-US" altLang="ja-JP" b="1" dirty="0" smtClean="0">
              <a:solidFill>
                <a:srgbClr val="16316B"/>
              </a:solidFill>
              <a:latin typeface="Meiryo UI" pitchFamily="50" charset="-128"/>
              <a:ea typeface="Meiryo UI" pitchFamily="50" charset="-128"/>
              <a:cs typeface="Meiryo UI" pitchFamily="50" charset="-128"/>
            </a:endParaRPr>
          </a:p>
          <a:p>
            <a:pPr eaLnBrk="0" hangingPunct="0"/>
            <a:r>
              <a:rPr kumimoji="0" lang="ja-JP" altLang="en-US" b="1" dirty="0">
                <a:solidFill>
                  <a:srgbClr val="16316B"/>
                </a:solidFill>
                <a:latin typeface="Meiryo UI" pitchFamily="50" charset="-128"/>
                <a:ea typeface="Meiryo UI" pitchFamily="50" charset="-128"/>
                <a:cs typeface="Meiryo UI" pitchFamily="50" charset="-128"/>
              </a:rPr>
              <a:t>　</a:t>
            </a:r>
            <a:r>
              <a:rPr kumimoji="0" lang="ja-JP" altLang="en-US" b="1" dirty="0" smtClean="0">
                <a:solidFill>
                  <a:srgbClr val="16316B"/>
                </a:solidFill>
                <a:latin typeface="Meiryo UI" pitchFamily="50" charset="-128"/>
                <a:ea typeface="Meiryo UI" pitchFamily="50" charset="-128"/>
                <a:cs typeface="Meiryo UI" pitchFamily="50" charset="-128"/>
              </a:rPr>
              <a:t>　　税制上の優遇措置の対象</a:t>
            </a:r>
            <a:endParaRPr kumimoji="0" lang="en-US" altLang="ja-JP" b="1" dirty="0" smtClean="0">
              <a:solidFill>
                <a:srgbClr val="16316B"/>
              </a:solidFill>
              <a:latin typeface="Meiryo UI" pitchFamily="50" charset="-128"/>
              <a:ea typeface="Meiryo UI" pitchFamily="50" charset="-128"/>
              <a:cs typeface="Meiryo UI" pitchFamily="50" charset="-128"/>
            </a:endParaRPr>
          </a:p>
          <a:p>
            <a:pPr eaLnBrk="0" hangingPunct="0"/>
            <a:endParaRPr kumimoji="0" lang="en-US" altLang="ja-JP" sz="2800" b="1" dirty="0" smtClean="0">
              <a:solidFill>
                <a:srgbClr val="16316B"/>
              </a:solidFill>
              <a:latin typeface="Meiryo UI" pitchFamily="50" charset="-128"/>
              <a:ea typeface="Meiryo UI" pitchFamily="50" charset="-128"/>
              <a:cs typeface="Meiryo UI" pitchFamily="50" charset="-128"/>
            </a:endParaRPr>
          </a:p>
          <a:p>
            <a:pPr eaLnBrk="0" hangingPunct="0"/>
            <a:r>
              <a:rPr kumimoji="0" lang="ja-JP" altLang="en-US" sz="2800" b="1" dirty="0" smtClean="0">
                <a:solidFill>
                  <a:srgbClr val="16316B"/>
                </a:solidFill>
                <a:latin typeface="Meiryo UI" pitchFamily="50" charset="-128"/>
                <a:ea typeface="Meiryo UI" pitchFamily="50" charset="-128"/>
                <a:cs typeface="Meiryo UI" pitchFamily="50" charset="-128"/>
              </a:rPr>
              <a:t>　　「所得控除」または　「税額控除」</a:t>
            </a:r>
            <a:endParaRPr lang="ja-JP" altLang="en-US" sz="2800" dirty="0">
              <a:solidFill>
                <a:srgbClr val="16316B"/>
              </a:solidFill>
              <a:latin typeface="Meiryo UI" pitchFamily="50" charset="-128"/>
              <a:ea typeface="Meiryo UI" pitchFamily="50" charset="-128"/>
              <a:cs typeface="Meiryo UI" pitchFamily="50" charset="-128"/>
            </a:endParaRPr>
          </a:p>
        </p:txBody>
      </p:sp>
      <p:sp>
        <p:nvSpPr>
          <p:cNvPr id="10" name="正方形/長方形 9"/>
          <p:cNvSpPr/>
          <p:nvPr/>
        </p:nvSpPr>
        <p:spPr>
          <a:xfrm>
            <a:off x="230790" y="4957678"/>
            <a:ext cx="8608409" cy="1046440"/>
          </a:xfrm>
          <a:prstGeom prst="rect">
            <a:avLst/>
          </a:prstGeom>
        </p:spPr>
        <p:txBody>
          <a:bodyPr wrap="square">
            <a:spAutoFit/>
          </a:bodyPr>
          <a:lstStyle/>
          <a:p>
            <a:r>
              <a:rPr lang="ja-JP" altLang="en-US" sz="2800" b="1" dirty="0">
                <a:solidFill>
                  <a:srgbClr val="16316B"/>
                </a:solidFill>
                <a:latin typeface="Meiryo UI" panose="020B0604030504040204" pitchFamily="50" charset="-128"/>
                <a:ea typeface="Meiryo UI" panose="020B0604030504040204" pitchFamily="50" charset="-128"/>
              </a:rPr>
              <a:t>確定申告用領収証の発送</a:t>
            </a:r>
            <a:r>
              <a:rPr lang="ja-JP" altLang="en-US" sz="2800" b="1" dirty="0" smtClean="0">
                <a:solidFill>
                  <a:srgbClr val="16316B"/>
                </a:solidFill>
                <a:latin typeface="Meiryo UI" panose="020B0604030504040204" pitchFamily="50" charset="-128"/>
                <a:ea typeface="Meiryo UI" panose="020B0604030504040204" pitchFamily="50" charset="-128"/>
              </a:rPr>
              <a:t>時期</a:t>
            </a:r>
            <a:r>
              <a:rPr lang="ja-JP" altLang="en-US" b="1" dirty="0" smtClean="0">
                <a:solidFill>
                  <a:srgbClr val="16316B"/>
                </a:solidFill>
                <a:latin typeface="Meiryo UI" panose="020B0604030504040204" pitchFamily="50" charset="-128"/>
                <a:ea typeface="Meiryo UI" panose="020B0604030504040204" pitchFamily="50" charset="-128"/>
              </a:rPr>
              <a:t>（所属クラブ宛）</a:t>
            </a:r>
            <a:endParaRPr lang="en-US" altLang="ja-JP" b="1" dirty="0" smtClean="0">
              <a:solidFill>
                <a:srgbClr val="16316B"/>
              </a:solidFill>
              <a:latin typeface="Meiryo UI" panose="020B0604030504040204" pitchFamily="50" charset="-128"/>
              <a:ea typeface="Meiryo UI" panose="020B0604030504040204" pitchFamily="50" charset="-128"/>
            </a:endParaRPr>
          </a:p>
          <a:p>
            <a:pPr>
              <a:spcBef>
                <a:spcPts val="1200"/>
              </a:spcBef>
            </a:pPr>
            <a:r>
              <a:rPr lang="ja-JP" altLang="en-US" b="1" dirty="0" smtClean="0">
                <a:solidFill>
                  <a:srgbClr val="16316B"/>
                </a:solidFill>
                <a:latin typeface="Meiryo UI" panose="020B0604030504040204" pitchFamily="50" charset="-128"/>
                <a:ea typeface="Meiryo UI" panose="020B0604030504040204" pitchFamily="50" charset="-128"/>
              </a:rPr>
              <a:t>　　　</a:t>
            </a:r>
            <a:r>
              <a:rPr lang="en-US" altLang="ja-JP" b="1" dirty="0" smtClean="0">
                <a:solidFill>
                  <a:srgbClr val="16316B"/>
                </a:solidFill>
                <a:latin typeface="Meiryo UI" panose="020B0604030504040204" pitchFamily="50" charset="-128"/>
                <a:ea typeface="Meiryo UI" panose="020B0604030504040204" pitchFamily="50" charset="-128"/>
              </a:rPr>
              <a:t>7</a:t>
            </a:r>
            <a:r>
              <a:rPr lang="ja-JP" altLang="en-US" b="1" dirty="0" smtClean="0">
                <a:solidFill>
                  <a:srgbClr val="16316B"/>
                </a:solidFill>
                <a:latin typeface="Meiryo UI" panose="020B0604030504040204" pitchFamily="50" charset="-128"/>
                <a:ea typeface="Meiryo UI" panose="020B0604030504040204" pitchFamily="50" charset="-128"/>
              </a:rPr>
              <a:t>～</a:t>
            </a:r>
            <a:r>
              <a:rPr lang="en-US" altLang="ja-JP" b="1" dirty="0" smtClean="0">
                <a:solidFill>
                  <a:srgbClr val="16316B"/>
                </a:solidFill>
                <a:latin typeface="Meiryo UI" panose="020B0604030504040204" pitchFamily="50" charset="-128"/>
                <a:ea typeface="Meiryo UI" panose="020B0604030504040204" pitchFamily="50" charset="-128"/>
              </a:rPr>
              <a:t>12</a:t>
            </a:r>
            <a:r>
              <a:rPr lang="ja-JP" altLang="en-US" b="1" dirty="0" smtClean="0">
                <a:solidFill>
                  <a:srgbClr val="16316B"/>
                </a:solidFill>
                <a:latin typeface="Meiryo UI" panose="020B0604030504040204" pitchFamily="50" charset="-128"/>
                <a:ea typeface="Meiryo UI" panose="020B0604030504040204" pitchFamily="50" charset="-128"/>
              </a:rPr>
              <a:t>月分　翌年</a:t>
            </a:r>
            <a:r>
              <a:rPr lang="en-US" altLang="ja-JP" b="1" dirty="0" smtClean="0">
                <a:solidFill>
                  <a:srgbClr val="16316B"/>
                </a:solidFill>
                <a:latin typeface="Meiryo UI" panose="020B0604030504040204" pitchFamily="50" charset="-128"/>
                <a:ea typeface="Meiryo UI" panose="020B0604030504040204" pitchFamily="50" charset="-128"/>
              </a:rPr>
              <a:t>1</a:t>
            </a:r>
            <a:r>
              <a:rPr lang="ja-JP" altLang="en-US" b="1" dirty="0" smtClean="0">
                <a:solidFill>
                  <a:srgbClr val="16316B"/>
                </a:solidFill>
                <a:latin typeface="Meiryo UI" panose="020B0604030504040204" pitchFamily="50" charset="-128"/>
                <a:ea typeface="Meiryo UI" panose="020B0604030504040204" pitchFamily="50" charset="-128"/>
              </a:rPr>
              <a:t>月末　　　　</a:t>
            </a:r>
            <a:r>
              <a:rPr lang="en-US" altLang="ja-JP" b="1" dirty="0" smtClean="0">
                <a:solidFill>
                  <a:srgbClr val="16316B"/>
                </a:solidFill>
                <a:latin typeface="Meiryo UI" panose="020B0604030504040204" pitchFamily="50" charset="-128"/>
                <a:ea typeface="Meiryo UI" panose="020B0604030504040204" pitchFamily="50" charset="-128"/>
              </a:rPr>
              <a:t>1</a:t>
            </a:r>
            <a:r>
              <a:rPr lang="ja-JP" altLang="en-US" b="1" dirty="0" smtClean="0">
                <a:solidFill>
                  <a:srgbClr val="16316B"/>
                </a:solidFill>
                <a:latin typeface="Meiryo UI" panose="020B0604030504040204" pitchFamily="50" charset="-128"/>
                <a:ea typeface="Meiryo UI" panose="020B0604030504040204" pitchFamily="50" charset="-128"/>
              </a:rPr>
              <a:t>～</a:t>
            </a:r>
            <a:r>
              <a:rPr lang="en-US" altLang="ja-JP" b="1" dirty="0" smtClean="0">
                <a:solidFill>
                  <a:srgbClr val="16316B"/>
                </a:solidFill>
                <a:latin typeface="Meiryo UI" panose="020B0604030504040204" pitchFamily="50" charset="-128"/>
                <a:ea typeface="Meiryo UI" panose="020B0604030504040204" pitchFamily="50" charset="-128"/>
              </a:rPr>
              <a:t>6</a:t>
            </a:r>
            <a:r>
              <a:rPr lang="ja-JP" altLang="en-US" b="1" dirty="0" smtClean="0">
                <a:solidFill>
                  <a:srgbClr val="16316B"/>
                </a:solidFill>
                <a:latin typeface="Meiryo UI" panose="020B0604030504040204" pitchFamily="50" charset="-128"/>
                <a:ea typeface="Meiryo UI" panose="020B0604030504040204" pitchFamily="50" charset="-128"/>
              </a:rPr>
              <a:t>月分　同年</a:t>
            </a:r>
            <a:r>
              <a:rPr lang="en-US" altLang="ja-JP" b="1" dirty="0" smtClean="0">
                <a:solidFill>
                  <a:srgbClr val="16316B"/>
                </a:solidFill>
                <a:latin typeface="Meiryo UI" panose="020B0604030504040204" pitchFamily="50" charset="-128"/>
                <a:ea typeface="Meiryo UI" panose="020B0604030504040204" pitchFamily="50" charset="-128"/>
              </a:rPr>
              <a:t>7</a:t>
            </a:r>
            <a:r>
              <a:rPr lang="ja-JP" altLang="en-US" b="1" dirty="0" smtClean="0">
                <a:solidFill>
                  <a:srgbClr val="16316B"/>
                </a:solidFill>
                <a:latin typeface="Meiryo UI" panose="020B0604030504040204" pitchFamily="50" charset="-128"/>
                <a:ea typeface="Meiryo UI" panose="020B0604030504040204" pitchFamily="50" charset="-128"/>
              </a:rPr>
              <a:t>月末</a:t>
            </a:r>
            <a:endParaRPr lang="ja-JP" altLang="en-US" b="1" dirty="0">
              <a:solidFill>
                <a:srgbClr val="16316B"/>
              </a:solidFill>
              <a:latin typeface="Meiryo UI" panose="020B0604030504040204" pitchFamily="50" charset="-128"/>
              <a:ea typeface="Meiryo UI" panose="020B0604030504040204" pitchFamily="50" charset="-128"/>
            </a:endParaRPr>
          </a:p>
        </p:txBody>
      </p:sp>
      <p:sp>
        <p:nvSpPr>
          <p:cNvPr id="11" name="下矢印 10"/>
          <p:cNvSpPr/>
          <p:nvPr/>
        </p:nvSpPr>
        <p:spPr>
          <a:xfrm>
            <a:off x="1905000" y="3733800"/>
            <a:ext cx="914400" cy="22860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435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クラブ別年次基金寄付実績</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2"/>
          <p:cNvSpPr txBox="1">
            <a:spLocks/>
          </p:cNvSpPr>
          <p:nvPr/>
        </p:nvSpPr>
        <p:spPr bwMode="auto">
          <a:xfrm>
            <a:off x="457200" y="1219200"/>
            <a:ext cx="727815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spcBef>
                <a:spcPct val="20000"/>
              </a:spcBef>
              <a:buFont typeface="Arial" pitchFamily="34" charset="0"/>
              <a:buNone/>
            </a:pPr>
            <a:r>
              <a:rPr kumimoji="0" lang="ja-JP" altLang="en-US" sz="3200" b="1" dirty="0">
                <a:solidFill>
                  <a:srgbClr val="00246C"/>
                </a:solidFill>
                <a:latin typeface="Meiryo UI" pitchFamily="50" charset="-128"/>
                <a:ea typeface="Meiryo UI" pitchFamily="50" charset="-128"/>
                <a:cs typeface="Meiryo UI" pitchFamily="50" charset="-128"/>
              </a:rPr>
              <a:t>過去</a:t>
            </a:r>
            <a:r>
              <a:rPr kumimoji="0" lang="en-US" altLang="ja-JP" sz="3200" b="1" dirty="0">
                <a:solidFill>
                  <a:srgbClr val="00246C"/>
                </a:solidFill>
                <a:latin typeface="Meiryo UI" pitchFamily="50" charset="-128"/>
                <a:ea typeface="Meiryo UI" pitchFamily="50" charset="-128"/>
                <a:cs typeface="Meiryo UI" pitchFamily="50" charset="-128"/>
              </a:rPr>
              <a:t>4</a:t>
            </a:r>
            <a:r>
              <a:rPr kumimoji="0" lang="ja-JP" altLang="en-US" sz="3200" b="1" dirty="0">
                <a:solidFill>
                  <a:srgbClr val="00246C"/>
                </a:solidFill>
                <a:latin typeface="Meiryo UI" pitchFamily="50" charset="-128"/>
                <a:ea typeface="Meiryo UI" pitchFamily="50" charset="-128"/>
                <a:cs typeface="Meiryo UI" pitchFamily="50" charset="-128"/>
              </a:rPr>
              <a:t>年間のクラブ平均値</a:t>
            </a:r>
            <a:endParaRPr lang="ja-JP" altLang="en-US" sz="3200" dirty="0">
              <a:solidFill>
                <a:srgbClr val="58585A"/>
              </a:solidFill>
              <a:latin typeface="Georgia" pitchFamily="18" charset="0"/>
              <a:ea typeface="ＭＳ Ｐゴシック" pitchFamily="50" charset="-128"/>
              <a:cs typeface="+mn-cs"/>
            </a:endParaRPr>
          </a:p>
        </p:txBody>
      </p:sp>
      <p:sp>
        <p:nvSpPr>
          <p:cNvPr id="9" name="コンテンツ プレースホルダー 2"/>
          <p:cNvSpPr txBox="1">
            <a:spLocks/>
          </p:cNvSpPr>
          <p:nvPr/>
        </p:nvSpPr>
        <p:spPr bwMode="auto">
          <a:xfrm>
            <a:off x="457200" y="4240403"/>
            <a:ext cx="507854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spcBef>
                <a:spcPct val="20000"/>
              </a:spcBef>
              <a:buFont typeface="Arial" pitchFamily="34" charset="0"/>
              <a:buNone/>
            </a:pPr>
            <a:r>
              <a:rPr kumimoji="0" lang="ja-JP" altLang="en-US" sz="3200" b="1" dirty="0">
                <a:solidFill>
                  <a:srgbClr val="00246C"/>
                </a:solidFill>
                <a:latin typeface="Meiryo UI" pitchFamily="50" charset="-128"/>
                <a:ea typeface="Meiryo UI" pitchFamily="50" charset="-128"/>
                <a:cs typeface="Meiryo UI" pitchFamily="50" charset="-128"/>
              </a:rPr>
              <a:t>過去</a:t>
            </a:r>
            <a:r>
              <a:rPr kumimoji="0" lang="en-US" altLang="ja-JP" sz="3200" b="1" dirty="0">
                <a:solidFill>
                  <a:srgbClr val="00246C"/>
                </a:solidFill>
                <a:latin typeface="Meiryo UI" pitchFamily="50" charset="-128"/>
                <a:ea typeface="Meiryo UI" pitchFamily="50" charset="-128"/>
                <a:cs typeface="Meiryo UI" pitchFamily="50" charset="-128"/>
              </a:rPr>
              <a:t>4</a:t>
            </a:r>
            <a:r>
              <a:rPr kumimoji="0" lang="ja-JP" altLang="en-US" sz="3200" b="1" dirty="0">
                <a:solidFill>
                  <a:srgbClr val="00246C"/>
                </a:solidFill>
                <a:latin typeface="Meiryo UI" pitchFamily="50" charset="-128"/>
                <a:ea typeface="Meiryo UI" pitchFamily="50" charset="-128"/>
                <a:cs typeface="Meiryo UI" pitchFamily="50" charset="-128"/>
              </a:rPr>
              <a:t>年間いずれも</a:t>
            </a:r>
            <a:endParaRPr lang="ja-JP" altLang="en-US" sz="3200" dirty="0">
              <a:solidFill>
                <a:srgbClr val="58585A"/>
              </a:solidFill>
              <a:latin typeface="Georgia" pitchFamily="18" charset="0"/>
              <a:ea typeface="ＭＳ Ｐゴシック"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522482461"/>
              </p:ext>
            </p:extLst>
          </p:nvPr>
        </p:nvGraphicFramePr>
        <p:xfrm>
          <a:off x="1524000" y="1981200"/>
          <a:ext cx="6356350" cy="1901826"/>
        </p:xfrm>
        <a:graphic>
          <a:graphicData uri="http://schemas.openxmlformats.org/drawingml/2006/table">
            <a:tbl>
              <a:tblPr firstRow="1" bandRow="1"/>
              <a:tblGrid>
                <a:gridCol w="3302000"/>
                <a:gridCol w="3054350"/>
              </a:tblGrid>
              <a:tr h="63394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kumimoji="1" lang="en-US" altLang="ja-JP" sz="3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3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3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38100" cap="flat" cmpd="sng" algn="ctr">
                      <a:solidFill>
                        <a:srgbClr val="FFD637"/>
                      </a:solidFill>
                      <a:prstDash val="solid"/>
                      <a:round/>
                      <a:headEnd type="none" w="med" len="med"/>
                      <a:tailEnd type="none" w="med" len="med"/>
                    </a:lnT>
                    <a:lnB w="38100" cap="flat" cmpd="sng" algn="ctr">
                      <a:solidFill>
                        <a:srgbClr val="FFD637"/>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kumimoji="1" lang="en-US" altLang="ja-JP" sz="3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3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クラブ</a:t>
                      </a:r>
                      <a:endParaRPr kumimoji="1" lang="ja-JP" altLang="en-US" sz="30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38100" cap="flat" cmpd="sng" algn="ctr">
                      <a:solidFill>
                        <a:srgbClr val="FFD637"/>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r>
              <a:tr h="63394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kumimoji="1" lang="en-US" altLang="ja-JP"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$100~149</a:t>
                      </a:r>
                      <a:endParaRPr kumimoji="1" lang="ja-JP" altLang="en-US"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38100" cap="flat" cmpd="sng" algn="ctr">
                      <a:solidFill>
                        <a:srgbClr val="FFD637"/>
                      </a:solidFill>
                      <a:prstDash val="solid"/>
                      <a:round/>
                      <a:headEnd type="none" w="med" len="med"/>
                      <a:tailEnd type="none" w="med" len="med"/>
                    </a:lnT>
                    <a:lnB w="38100" cap="flat" cmpd="sng" algn="ctr">
                      <a:solidFill>
                        <a:srgbClr val="FFD637"/>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kumimoji="1" lang="en-US" altLang="ja-JP"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3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クラブ</a:t>
                      </a:r>
                      <a:endParaRPr kumimoji="1" lang="ja-JP" altLang="en-US" sz="3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r>
              <a:tr h="63394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kumimoji="1" lang="en-US" altLang="ja-JP"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未満</a:t>
                      </a:r>
                      <a:endParaRPr kumimoji="1" lang="ja-JP" altLang="en-US"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38100" cap="flat" cmpd="sng" algn="ctr">
                      <a:solidFill>
                        <a:srgbClr val="FFD637"/>
                      </a:solidFill>
                      <a:prstDash val="solid"/>
                      <a:round/>
                      <a:headEnd type="none" w="med" len="med"/>
                      <a:tailEnd type="none" w="med" len="med"/>
                    </a:lnT>
                    <a:lnB w="38100" cap="flat" cmpd="sng" algn="ctr">
                      <a:solidFill>
                        <a:srgbClr val="FFD637"/>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kumimoji="1" lang="en-US" altLang="ja-JP"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3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クラブ</a:t>
                      </a:r>
                      <a:endParaRPr kumimoji="1" lang="ja-JP" altLang="en-US" sz="3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FD637"/>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73285356"/>
              </p:ext>
            </p:extLst>
          </p:nvPr>
        </p:nvGraphicFramePr>
        <p:xfrm>
          <a:off x="1600200" y="5105400"/>
          <a:ext cx="6356350" cy="635000"/>
        </p:xfrm>
        <a:graphic>
          <a:graphicData uri="http://schemas.openxmlformats.org/drawingml/2006/table">
            <a:tbl>
              <a:tblPr firstRow="1" bandRow="1"/>
              <a:tblGrid>
                <a:gridCol w="3302000"/>
                <a:gridCol w="3054350"/>
              </a:tblGrid>
              <a:tr h="63500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kumimoji="1" lang="en-US" altLang="ja-JP" sz="3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3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3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mpd="sng">
                      <a:noFill/>
                    </a:lnL>
                    <a:lnR w="12700" cmpd="sng">
                      <a:noFill/>
                    </a:lnR>
                    <a:lnT w="38100" cap="flat" cmpd="sng" algn="ctr">
                      <a:solidFill>
                        <a:srgbClr val="FFD637"/>
                      </a:solidFill>
                      <a:prstDash val="solid"/>
                      <a:round/>
                      <a:headEnd type="none" w="med" len="med"/>
                      <a:tailEnd type="none" w="med" len="med"/>
                    </a:lnT>
                    <a:lnB w="38100" cap="flat" cmpd="sng" algn="ctr">
                      <a:solidFill>
                        <a:srgbClr val="FFD637"/>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kumimoji="1" lang="en-US" altLang="ja-JP" sz="3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3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クラブ</a:t>
                      </a:r>
                      <a:endParaRPr kumimoji="1" lang="ja-JP" altLang="en-US" sz="30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78000" marT="0" marB="0" anchor="ctr">
                    <a:lnL w="12700" cmpd="sng">
                      <a:noFill/>
                    </a:lnL>
                    <a:lnR w="12700" cmpd="sng">
                      <a:noFill/>
                    </a:lnR>
                    <a:lnT w="38100" cap="flat" cmpd="sng" algn="ctr">
                      <a:solidFill>
                        <a:srgbClr val="FFD637"/>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5F5E7"/>
                    </a:solidFill>
                  </a:tcPr>
                </a:tc>
              </a:tr>
            </a:tbl>
          </a:graphicData>
        </a:graphic>
      </p:graphicFrame>
    </p:spTree>
    <p:extLst>
      <p:ext uri="{BB962C8B-B14F-4D97-AF65-F5344CB8AC3E}">
        <p14:creationId xmlns:p14="http://schemas.microsoft.com/office/powerpoint/2010/main" val="3522794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クラブ</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の実例</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txBox="1">
            <a:spLocks/>
          </p:cNvSpPr>
          <p:nvPr/>
        </p:nvSpPr>
        <p:spPr bwMode="auto">
          <a:xfrm>
            <a:off x="381000" y="1143000"/>
            <a:ext cx="861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spcBef>
                <a:spcPct val="20000"/>
              </a:spcBef>
              <a:buFont typeface="Arial" pitchFamily="34" charset="0"/>
              <a:buNone/>
            </a:pPr>
            <a:r>
              <a:rPr kumimoji="0" lang="en-US" altLang="ja-JP" sz="3200" b="1" dirty="0" smtClean="0">
                <a:solidFill>
                  <a:srgbClr val="00246C"/>
                </a:solidFill>
                <a:latin typeface="Meiryo UI" pitchFamily="50" charset="-128"/>
                <a:ea typeface="Meiryo UI" pitchFamily="50" charset="-128"/>
                <a:cs typeface="Meiryo UI" pitchFamily="50" charset="-128"/>
              </a:rPr>
              <a:t>RID2660</a:t>
            </a:r>
            <a:r>
              <a:rPr kumimoji="0" lang="ja-JP" altLang="en-US" sz="3200" b="1" dirty="0" smtClean="0">
                <a:solidFill>
                  <a:srgbClr val="00246C"/>
                </a:solidFill>
                <a:latin typeface="Meiryo UI" pitchFamily="50" charset="-128"/>
                <a:ea typeface="Meiryo UI" pitchFamily="50" charset="-128"/>
                <a:cs typeface="Meiryo UI" pitchFamily="50" charset="-128"/>
              </a:rPr>
              <a:t>　</a:t>
            </a:r>
            <a:r>
              <a:rPr kumimoji="0" lang="en-US" altLang="ja-JP" sz="3200" b="1" dirty="0" smtClean="0">
                <a:solidFill>
                  <a:srgbClr val="00246C"/>
                </a:solidFill>
                <a:latin typeface="Meiryo UI" pitchFamily="50" charset="-128"/>
                <a:ea typeface="Meiryo UI" pitchFamily="50" charset="-128"/>
                <a:cs typeface="Meiryo UI" pitchFamily="50" charset="-128"/>
              </a:rPr>
              <a:t>1</a:t>
            </a:r>
            <a:r>
              <a:rPr kumimoji="0" lang="ja-JP" altLang="en-US" sz="3200" b="1" dirty="0">
                <a:solidFill>
                  <a:srgbClr val="00246C"/>
                </a:solidFill>
                <a:latin typeface="Meiryo UI" pitchFamily="50" charset="-128"/>
                <a:ea typeface="Meiryo UI" pitchFamily="50" charset="-128"/>
                <a:cs typeface="Meiryo UI" pitchFamily="50" charset="-128"/>
              </a:rPr>
              <a:t>人当りの年次寄付</a:t>
            </a:r>
            <a:r>
              <a:rPr kumimoji="0" lang="ja-JP" altLang="en-US" sz="3200" b="1" dirty="0" smtClean="0">
                <a:solidFill>
                  <a:srgbClr val="00246C"/>
                </a:solidFill>
                <a:latin typeface="Meiryo UI" pitchFamily="50" charset="-128"/>
                <a:ea typeface="Meiryo UI" pitchFamily="50" charset="-128"/>
                <a:cs typeface="Meiryo UI" pitchFamily="50" charset="-128"/>
              </a:rPr>
              <a:t>実績</a:t>
            </a:r>
            <a:endParaRPr kumimoji="0" lang="en-US" altLang="ja-JP" sz="3200" b="1" dirty="0" smtClean="0">
              <a:solidFill>
                <a:srgbClr val="00246C"/>
              </a:solidFill>
              <a:latin typeface="Meiryo UI" pitchFamily="50" charset="-128"/>
              <a:ea typeface="Meiryo UI" pitchFamily="50" charset="-128"/>
              <a:cs typeface="Meiryo UI" pitchFamily="50" charset="-128"/>
            </a:endParaRPr>
          </a:p>
          <a:p>
            <a:pPr eaLnBrk="0" hangingPunct="0">
              <a:spcBef>
                <a:spcPct val="20000"/>
              </a:spcBef>
              <a:buFont typeface="Arial" pitchFamily="34" charset="0"/>
              <a:buNone/>
            </a:pPr>
            <a:r>
              <a:rPr kumimoji="0" lang="ja-JP" altLang="en-US" b="1" dirty="0" smtClean="0">
                <a:solidFill>
                  <a:srgbClr val="00246C"/>
                </a:solidFill>
                <a:latin typeface="Meiryo UI" pitchFamily="50" charset="-128"/>
                <a:ea typeface="Meiryo UI" pitchFamily="50" charset="-128"/>
                <a:cs typeface="Meiryo UI" pitchFamily="50" charset="-128"/>
              </a:rPr>
              <a:t>（</a:t>
            </a:r>
            <a:r>
              <a:rPr kumimoji="0" lang="en-US" altLang="ja-JP" b="1" dirty="0" smtClean="0">
                <a:solidFill>
                  <a:srgbClr val="00246C"/>
                </a:solidFill>
                <a:latin typeface="Meiryo UI" pitchFamily="50" charset="-128"/>
                <a:ea typeface="Meiryo UI" pitchFamily="50" charset="-128"/>
                <a:cs typeface="Meiryo UI" pitchFamily="50" charset="-128"/>
              </a:rPr>
              <a:t>2016.3.12</a:t>
            </a:r>
            <a:r>
              <a:rPr kumimoji="0" lang="ja-JP" altLang="en-US" b="1" dirty="0" smtClean="0">
                <a:solidFill>
                  <a:srgbClr val="00246C"/>
                </a:solidFill>
                <a:latin typeface="Meiryo UI" pitchFamily="50" charset="-128"/>
                <a:ea typeface="Meiryo UI" pitchFamily="50" charset="-128"/>
                <a:cs typeface="Meiryo UI" pitchFamily="50" charset="-128"/>
              </a:rPr>
              <a:t>現在）</a:t>
            </a:r>
            <a:endParaRPr lang="ja-JP" altLang="en-US" dirty="0">
              <a:solidFill>
                <a:srgbClr val="00246C"/>
              </a:solidFill>
              <a:latin typeface="Georgia" pitchFamily="18" charset="0"/>
              <a:ea typeface="ＭＳ Ｐゴシック" pitchFamily="50" charset="-128"/>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1582077547"/>
              </p:ext>
            </p:extLst>
          </p:nvPr>
        </p:nvGraphicFramePr>
        <p:xfrm>
          <a:off x="380999" y="1905000"/>
          <a:ext cx="8458201" cy="3901440"/>
        </p:xfrm>
        <a:graphic>
          <a:graphicData uri="http://schemas.openxmlformats.org/drawingml/2006/table">
            <a:tbl>
              <a:tblPr firstRow="1" bandRow="1"/>
              <a:tblGrid>
                <a:gridCol w="3505200"/>
                <a:gridCol w="1981200"/>
                <a:gridCol w="2971801"/>
              </a:tblGrid>
              <a:tr h="6502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2900"/>
                        </a:lnSpc>
                      </a:pPr>
                      <a:endParaRPr kumimoji="1" lang="ja-JP" altLang="en-US" sz="3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106324" marR="106324" marT="49091" marB="49091">
                    <a:lnL w="12700" cmpd="sng">
                      <a:noFill/>
                    </a:lnL>
                    <a:lnR w="12700" cmpd="sng">
                      <a:noFill/>
                    </a:lnR>
                    <a:lnT w="12700" cmpd="sng">
                      <a:noFill/>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kumimoji="1" lang="ja-JP" altLang="en-US" sz="28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28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83720" marT="0" marB="0" anchor="b">
                    <a:lnL w="12700" cmpd="sng">
                      <a:noFill/>
                    </a:lnL>
                    <a:lnR w="12700" cmpd="sng">
                      <a:noFill/>
                    </a:lnR>
                    <a:lnT w="12700" cmpd="sng">
                      <a:noFill/>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kumimoji="1" lang="ja-JP" altLang="en-US" sz="28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地区合計</a:t>
                      </a:r>
                      <a:endParaRPr kumimoji="1" lang="ja-JP" altLang="en-US" sz="28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83720" marR="83720" marT="0" marB="0" anchor="b">
                    <a:lnL w="12700" cmpd="sng">
                      <a:noFill/>
                    </a:lnL>
                    <a:lnR w="12700" cmpd="sng">
                      <a:noFill/>
                    </a:lnR>
                    <a:lnT w="12700" cmpd="sng">
                      <a:noFill/>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650240">
                <a:tc>
                  <a:txBody>
                    <a:bodyPr/>
                    <a:lstStyle/>
                    <a:p>
                      <a:pPr marL="0" marR="0" indent="0" algn="ctr" defTabSz="457200" rtl="0" eaLnBrk="1" fontAlgn="auto" latinLnBrk="0" hangingPunct="1">
                        <a:lnSpc>
                          <a:spcPts val="3400"/>
                        </a:lnSpc>
                        <a:spcBef>
                          <a:spcPts val="0"/>
                        </a:spcBef>
                        <a:spcAft>
                          <a:spcPts val="0"/>
                        </a:spcAft>
                        <a:buClrTx/>
                        <a:buSzTx/>
                        <a:buFontTx/>
                        <a:buNone/>
                        <a:tabLst/>
                        <a:defRPr/>
                      </a:pP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p>
                  </a:txBody>
                  <a:tcPr marL="106324" marR="106324" marT="49091" marB="49091"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$135</a:t>
                      </a:r>
                      <a:endParaRPr kumimoji="1"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8372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lnSpc>
                          <a:spcPts val="3400"/>
                        </a:lnSpc>
                      </a:pPr>
                      <a:r>
                        <a:rPr kumimoji="1" lang="en-US" altLang="ja-JP" sz="28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$482,791</a:t>
                      </a:r>
                      <a:endParaRPr kumimoji="1" lang="ja-JP" altLang="en-US" sz="28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3720" marR="481389"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6502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2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106324" marR="106324" marT="49091" marB="49091"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$163</a:t>
                      </a:r>
                      <a:endParaRPr kumimoji="1"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8372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lnSpc>
                          <a:spcPts val="3400"/>
                        </a:lnSpc>
                      </a:pPr>
                      <a:r>
                        <a:rPr kumimoji="1" lang="en-US" altLang="ja-JP" sz="2800" b="1" dirty="0" smtClean="0">
                          <a:solidFill>
                            <a:srgbClr val="16316B"/>
                          </a:solidFill>
                          <a:latin typeface="Meiryo UI" panose="020B0604030504040204" pitchFamily="50" charset="-128"/>
                          <a:ea typeface="Meiryo UI" panose="020B0604030504040204" pitchFamily="50" charset="-128"/>
                          <a:cs typeface="Meiryo UI" panose="020B0604030504040204" pitchFamily="50" charset="-128"/>
                        </a:rPr>
                        <a:t>$583,990</a:t>
                      </a:r>
                      <a:endParaRPr kumimoji="1" lang="ja-JP" altLang="en-US" sz="2800" b="1" dirty="0">
                        <a:solidFill>
                          <a:srgbClr val="16316B"/>
                        </a:solidFill>
                        <a:latin typeface="Meiryo UI" panose="020B0604030504040204" pitchFamily="50" charset="-128"/>
                        <a:ea typeface="Meiryo UI" panose="020B0604030504040204" pitchFamily="50" charset="-128"/>
                        <a:cs typeface="Meiryo UI" panose="020B0604030504040204" pitchFamily="50" charset="-128"/>
                      </a:endParaRPr>
                    </a:p>
                  </a:txBody>
                  <a:tcPr marL="83720" marR="481389"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6502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2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106324" marR="106324" marT="49091" marB="49091" anchor="ctr">
                    <a:lnL w="12700" cmpd="sng">
                      <a:noFill/>
                    </a:lnL>
                    <a:lnR w="12700" cmpd="sng">
                      <a:noFill/>
                    </a:lnR>
                    <a:lnT w="38100" cap="flat" cmpd="sng" algn="ctr">
                      <a:solidFill>
                        <a:srgbClr val="E6E5D8"/>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$161</a:t>
                      </a:r>
                      <a:endParaRPr kumimoji="1"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8372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457200" rtl="0" eaLnBrk="1" fontAlgn="auto" latinLnBrk="0" hangingPunct="1">
                        <a:lnSpc>
                          <a:spcPts val="3400"/>
                        </a:lnSpc>
                        <a:spcBef>
                          <a:spcPts val="0"/>
                        </a:spcBef>
                        <a:spcAft>
                          <a:spcPts val="0"/>
                        </a:spcAft>
                        <a:buClrTx/>
                        <a:buSzTx/>
                        <a:buFontTx/>
                        <a:buNone/>
                        <a:tabLst/>
                        <a:defRPr/>
                      </a:pP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$580,888</a:t>
                      </a:r>
                      <a:endParaRPr kumimoji="1"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83720" marR="481389"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6502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2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106324" marR="106324" marT="49091" marB="49091" anchor="ctr">
                    <a:lnL w="12700" cmpd="sng">
                      <a:noFill/>
                    </a:lnL>
                    <a:lnR w="12700" cmpd="sng">
                      <a:noFill/>
                    </a:lnR>
                    <a:lnT w="38100" cap="flat" cmpd="sng" algn="ctr">
                      <a:solidFill>
                        <a:srgbClr val="E6E5D8"/>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$190</a:t>
                      </a:r>
                      <a:endParaRPr kumimoji="1"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8372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457200" rtl="0" eaLnBrk="1" fontAlgn="auto" latinLnBrk="0" hangingPunct="1">
                        <a:lnSpc>
                          <a:spcPts val="3400"/>
                        </a:lnSpc>
                        <a:spcBef>
                          <a:spcPts val="0"/>
                        </a:spcBef>
                        <a:spcAft>
                          <a:spcPts val="0"/>
                        </a:spcAft>
                        <a:buClrTx/>
                        <a:buSzTx/>
                        <a:buFontTx/>
                        <a:buNone/>
                        <a:tabLst/>
                        <a:defRPr/>
                      </a:pP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$683,896</a:t>
                      </a:r>
                      <a:endParaRPr kumimoji="1"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83720" marR="481389"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r h="6502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2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106324" marR="106324" marT="49091" marB="49091" anchor="ctr">
                    <a:lnL w="12700" cmpd="sng">
                      <a:noFill/>
                    </a:lnL>
                    <a:lnR w="12700" cmpd="sng">
                      <a:noFill/>
                    </a:lnR>
                    <a:lnT w="38100" cap="flat" cmpd="sng" algn="ctr">
                      <a:solidFill>
                        <a:srgbClr val="E6E5D8"/>
                      </a:solidFill>
                      <a:prstDash val="solid"/>
                      <a:round/>
                      <a:headEnd type="none" w="med" len="med"/>
                      <a:tailEnd type="none" w="med" len="med"/>
                    </a:lnT>
                    <a:lnB w="38100" cap="flat" cmpd="sng" algn="ctr">
                      <a:solidFill>
                        <a:srgbClr val="E6E5D8"/>
                      </a:solidFill>
                      <a:prstDash val="solid"/>
                      <a:round/>
                      <a:headEnd type="none" w="med" len="med"/>
                      <a:tailEnd type="none" w="med" len="med"/>
                    </a:lnB>
                    <a:lnTlToBr w="12700" cmpd="sng">
                      <a:noFill/>
                      <a:prstDash val="solid"/>
                    </a:lnTlToBr>
                    <a:lnBlToTr w="12700" cmpd="sng">
                      <a:noFill/>
                      <a:prstDash val="solid"/>
                    </a:lnBlToTr>
                    <a:solidFill>
                      <a:srgbClr val="FEBD11">
                        <a:lumMod val="60000"/>
                        <a:lumOff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ts val="3400"/>
                        </a:lnSpc>
                      </a:pP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$175</a:t>
                      </a:r>
                      <a:endParaRPr kumimoji="1"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0" marR="83720"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457200" rtl="0" eaLnBrk="1" fontAlgn="auto" latinLnBrk="0" hangingPunct="1">
                        <a:lnSpc>
                          <a:spcPts val="3400"/>
                        </a:lnSpc>
                        <a:spcBef>
                          <a:spcPts val="0"/>
                        </a:spcBef>
                        <a:spcAft>
                          <a:spcPts val="0"/>
                        </a:spcAft>
                        <a:buClrTx/>
                        <a:buSzTx/>
                        <a:buFontTx/>
                        <a:buNone/>
                        <a:tabLst/>
                        <a:defRPr/>
                      </a:pPr>
                      <a:r>
                        <a:rPr kumimoji="1"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639,375</a:t>
                      </a:r>
                      <a:endParaRPr kumimoji="1"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83720" marR="481389" marT="0" marB="0" anchor="ctr">
                    <a:lnL w="12700" cmpd="sng">
                      <a:noFill/>
                    </a:lnL>
                    <a:lnR w="12700" cmpd="sng">
                      <a:noFill/>
                    </a:lnR>
                    <a:lnT w="38100" cap="flat" cmpd="sng" algn="ctr">
                      <a:solidFill>
                        <a:srgbClr val="FEBD11">
                          <a:lumMod val="60000"/>
                          <a:lumOff val="40000"/>
                        </a:srgbClr>
                      </a:solidFill>
                      <a:prstDash val="solid"/>
                      <a:round/>
                      <a:headEnd type="none" w="med" len="med"/>
                      <a:tailEnd type="none" w="med" len="med"/>
                    </a:lnT>
                    <a:lnB w="38100" cap="flat" cmpd="sng" algn="ctr">
                      <a:solidFill>
                        <a:srgbClr val="FEBD11">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01B4E7">
                        <a:lumMod val="20000"/>
                        <a:lumOff val="80000"/>
                      </a:srgbClr>
                    </a:solidFill>
                  </a:tcPr>
                </a:tc>
              </a:tr>
            </a:tbl>
          </a:graphicData>
        </a:graphic>
      </p:graphicFrame>
      <p:cxnSp>
        <p:nvCxnSpPr>
          <p:cNvPr id="6" name="直線コネクタ 5"/>
          <p:cNvCxnSpPr/>
          <p:nvPr/>
        </p:nvCxnSpPr>
        <p:spPr>
          <a:xfrm flipH="1">
            <a:off x="403158" y="3200400"/>
            <a:ext cx="3406841" cy="0"/>
          </a:xfrm>
          <a:prstGeom prst="line">
            <a:avLst/>
          </a:prstGeom>
          <a:ln w="3175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10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クラブの実例</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txBox="1">
            <a:spLocks/>
          </p:cNvSpPr>
          <p:nvPr/>
        </p:nvSpPr>
        <p:spPr bwMode="auto">
          <a:xfrm>
            <a:off x="381000" y="1763713"/>
            <a:ext cx="84645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buFont typeface="Arial" pitchFamily="34" charset="0"/>
              <a:buNone/>
            </a:pPr>
            <a:r>
              <a:rPr kumimoji="0" lang="ja-JP" altLang="en-US" sz="3600" b="1" dirty="0">
                <a:solidFill>
                  <a:srgbClr val="00246C"/>
                </a:solidFill>
                <a:latin typeface="Meiryo UI" pitchFamily="50" charset="-128"/>
                <a:ea typeface="Meiryo UI" pitchFamily="50" charset="-128"/>
                <a:cs typeface="Meiryo UI" pitchFamily="50" charset="-128"/>
              </a:rPr>
              <a:t>会費に分割での請求方法</a:t>
            </a:r>
            <a:r>
              <a:rPr kumimoji="0" lang="ja-JP" altLang="en-US" sz="3600" b="1" dirty="0" smtClean="0">
                <a:solidFill>
                  <a:srgbClr val="00246C"/>
                </a:solidFill>
                <a:latin typeface="Meiryo UI" pitchFamily="50" charset="-128"/>
                <a:ea typeface="Meiryo UI" pitchFamily="50" charset="-128"/>
                <a:cs typeface="Meiryo UI" pitchFamily="50" charset="-128"/>
              </a:rPr>
              <a:t>を導入</a:t>
            </a:r>
            <a:r>
              <a:rPr kumimoji="0" lang="ja-JP" altLang="en-US" sz="3600" b="1" dirty="0">
                <a:solidFill>
                  <a:srgbClr val="00246C"/>
                </a:solidFill>
                <a:latin typeface="Meiryo UI" pitchFamily="50" charset="-128"/>
                <a:ea typeface="Meiryo UI" pitchFamily="50" charset="-128"/>
                <a:cs typeface="Meiryo UI" pitchFamily="50" charset="-128"/>
              </a:rPr>
              <a:t>した結果、大幅にアップ</a:t>
            </a:r>
            <a:r>
              <a:rPr kumimoji="0" lang="en-US" altLang="ja-JP" sz="3600" b="1" dirty="0">
                <a:solidFill>
                  <a:srgbClr val="00246C"/>
                </a:solidFill>
                <a:latin typeface="Meiryo UI" pitchFamily="50" charset="-128"/>
                <a:ea typeface="Meiryo UI" pitchFamily="50" charset="-128"/>
                <a:cs typeface="Meiryo UI" pitchFamily="50" charset="-128"/>
              </a:rPr>
              <a:t>!!</a:t>
            </a:r>
            <a:endParaRPr lang="ja-JP" altLang="en-US" sz="3600" dirty="0">
              <a:solidFill>
                <a:srgbClr val="00246C"/>
              </a:solidFill>
              <a:latin typeface="Georgia" pitchFamily="18" charset="0"/>
              <a:ea typeface="ＭＳ Ｐゴシック" pitchFamily="50" charset="-128"/>
              <a:cs typeface="+mn-cs"/>
            </a:endParaRPr>
          </a:p>
        </p:txBody>
      </p:sp>
      <p:sp>
        <p:nvSpPr>
          <p:cNvPr id="4" name="コンテンツ プレースホルダー 2"/>
          <p:cNvSpPr txBox="1">
            <a:spLocks/>
          </p:cNvSpPr>
          <p:nvPr/>
        </p:nvSpPr>
        <p:spPr bwMode="auto">
          <a:xfrm>
            <a:off x="381000" y="3616325"/>
            <a:ext cx="8382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buFont typeface="Arial" pitchFamily="34" charset="0"/>
              <a:buNone/>
            </a:pPr>
            <a:r>
              <a:rPr kumimoji="0" lang="ja-JP" altLang="en-US" sz="3600" b="1" dirty="0">
                <a:solidFill>
                  <a:srgbClr val="00246C"/>
                </a:solidFill>
                <a:latin typeface="Meiryo UI" pitchFamily="50" charset="-128"/>
                <a:ea typeface="Meiryo UI" pitchFamily="50" charset="-128"/>
                <a:cs typeface="Meiryo UI" pitchFamily="50" charset="-128"/>
              </a:rPr>
              <a:t>毎月</a:t>
            </a:r>
            <a:r>
              <a:rPr kumimoji="0" lang="en-US" altLang="ja-JP" sz="3600" b="1" dirty="0">
                <a:solidFill>
                  <a:srgbClr val="00246C"/>
                </a:solidFill>
                <a:latin typeface="Meiryo UI" pitchFamily="50" charset="-128"/>
                <a:ea typeface="Meiryo UI" pitchFamily="50" charset="-128"/>
                <a:cs typeface="Meiryo UI" pitchFamily="50" charset="-128"/>
              </a:rPr>
              <a:t>$15</a:t>
            </a:r>
            <a:r>
              <a:rPr kumimoji="0" lang="ja-JP" altLang="en-US" sz="3600" b="1" dirty="0">
                <a:solidFill>
                  <a:srgbClr val="00246C"/>
                </a:solidFill>
                <a:latin typeface="Meiryo UI" pitchFamily="50" charset="-128"/>
                <a:ea typeface="Meiryo UI" pitchFamily="50" charset="-128"/>
                <a:cs typeface="Meiryo UI" pitchFamily="50" charset="-128"/>
              </a:rPr>
              <a:t>の寄付で、年間</a:t>
            </a:r>
            <a:r>
              <a:rPr kumimoji="0" lang="en-US" altLang="ja-JP" sz="3600" b="1" dirty="0">
                <a:solidFill>
                  <a:srgbClr val="00246C"/>
                </a:solidFill>
                <a:latin typeface="Meiryo UI" pitchFamily="50" charset="-128"/>
                <a:ea typeface="Meiryo UI" pitchFamily="50" charset="-128"/>
                <a:cs typeface="Meiryo UI" pitchFamily="50" charset="-128"/>
              </a:rPr>
              <a:t>$180</a:t>
            </a:r>
            <a:r>
              <a:rPr kumimoji="0" lang="ja-JP" altLang="en-US" sz="3600" b="1" dirty="0">
                <a:solidFill>
                  <a:srgbClr val="00246C"/>
                </a:solidFill>
                <a:latin typeface="Meiryo UI" pitchFamily="50" charset="-128"/>
                <a:ea typeface="Meiryo UI" pitchFamily="50" charset="-128"/>
                <a:cs typeface="Meiryo UI" pitchFamily="50" charset="-128"/>
              </a:rPr>
              <a:t>に</a:t>
            </a:r>
            <a:r>
              <a:rPr kumimoji="0" lang="en-US" altLang="ja-JP" sz="3600" b="1" dirty="0" smtClean="0">
                <a:solidFill>
                  <a:srgbClr val="00246C"/>
                </a:solidFill>
                <a:latin typeface="Meiryo UI" pitchFamily="50" charset="-128"/>
                <a:ea typeface="Meiryo UI" pitchFamily="50" charset="-128"/>
                <a:cs typeface="Meiryo UI" pitchFamily="50" charset="-128"/>
              </a:rPr>
              <a:t>!!</a:t>
            </a:r>
          </a:p>
          <a:p>
            <a:pPr eaLnBrk="0" hangingPunct="0">
              <a:buFont typeface="Arial" pitchFamily="34" charset="0"/>
              <a:buNone/>
            </a:pPr>
            <a:r>
              <a:rPr kumimoji="0" lang="ja-JP" altLang="en-US" sz="3600" b="1" dirty="0" smtClean="0">
                <a:solidFill>
                  <a:srgbClr val="00246C"/>
                </a:solidFill>
                <a:latin typeface="Meiryo UI" pitchFamily="50" charset="-128"/>
                <a:ea typeface="Meiryo UI" pitchFamily="50" charset="-128"/>
                <a:cs typeface="+mn-cs"/>
              </a:rPr>
              <a:t>（月々</a:t>
            </a:r>
            <a:r>
              <a:rPr kumimoji="0" lang="en-US" altLang="ja-JP" sz="3600" b="1" dirty="0">
                <a:solidFill>
                  <a:srgbClr val="00246C"/>
                </a:solidFill>
                <a:latin typeface="Meiryo UI" pitchFamily="50" charset="-128"/>
                <a:ea typeface="Meiryo UI" pitchFamily="50" charset="-128"/>
                <a:cs typeface="+mn-cs"/>
              </a:rPr>
              <a:t>1,740</a:t>
            </a:r>
            <a:r>
              <a:rPr kumimoji="0" lang="ja-JP" altLang="en-US" sz="3600" b="1" dirty="0" smtClean="0">
                <a:solidFill>
                  <a:srgbClr val="00246C"/>
                </a:solidFill>
                <a:latin typeface="Meiryo UI" pitchFamily="50" charset="-128"/>
                <a:ea typeface="Meiryo UI" pitchFamily="50" charset="-128"/>
                <a:cs typeface="+mn-cs"/>
              </a:rPr>
              <a:t>円　年間</a:t>
            </a:r>
            <a:r>
              <a:rPr kumimoji="0" lang="en-US" altLang="ja-JP" sz="3600" b="1" dirty="0" smtClean="0">
                <a:solidFill>
                  <a:srgbClr val="00246C"/>
                </a:solidFill>
                <a:latin typeface="Meiryo UI" pitchFamily="50" charset="-128"/>
                <a:ea typeface="Meiryo UI" pitchFamily="50" charset="-128"/>
                <a:cs typeface="+mn-cs"/>
              </a:rPr>
              <a:t>20,800</a:t>
            </a:r>
            <a:r>
              <a:rPr kumimoji="0" lang="ja-JP" altLang="en-US" sz="3600" b="1" dirty="0" smtClean="0">
                <a:solidFill>
                  <a:srgbClr val="00246C"/>
                </a:solidFill>
                <a:latin typeface="Meiryo UI" pitchFamily="50" charset="-128"/>
                <a:ea typeface="Meiryo UI" pitchFamily="50" charset="-128"/>
                <a:cs typeface="+mn-cs"/>
              </a:rPr>
              <a:t>円）</a:t>
            </a:r>
            <a:endParaRPr lang="ja-JP" altLang="en-US" sz="3600" dirty="0">
              <a:solidFill>
                <a:srgbClr val="00246C"/>
              </a:solidFill>
              <a:latin typeface="Georgia" pitchFamily="18" charset="0"/>
              <a:ea typeface="ＭＳ Ｐゴシック" pitchFamily="50" charset="-128"/>
              <a:cs typeface="+mn-cs"/>
            </a:endParaRPr>
          </a:p>
        </p:txBody>
      </p:sp>
    </p:spTree>
    <p:extLst>
      <p:ext uri="{BB962C8B-B14F-4D97-AF65-F5344CB8AC3E}">
        <p14:creationId xmlns:p14="http://schemas.microsoft.com/office/powerpoint/2010/main" val="83058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ロータリー</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のクレジットカード</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2"/>
          <p:cNvSpPr txBox="1">
            <a:spLocks/>
          </p:cNvSpPr>
          <p:nvPr/>
        </p:nvSpPr>
        <p:spPr bwMode="auto">
          <a:xfrm>
            <a:off x="584399" y="1371600"/>
            <a:ext cx="789900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buFont typeface="Arial" pitchFamily="34" charset="0"/>
              <a:buNone/>
              <a:defRPr/>
            </a:pPr>
            <a:r>
              <a:rPr kumimoji="0" lang="ja-JP" altLang="en-US" sz="4000" b="1" dirty="0" smtClean="0">
                <a:solidFill>
                  <a:srgbClr val="00246C"/>
                </a:solidFill>
                <a:latin typeface="Meiryo UI" pitchFamily="50" charset="-128"/>
                <a:ea typeface="Meiryo UI" pitchFamily="50" charset="-128"/>
                <a:cs typeface="Meiryo UI" pitchFamily="50" charset="-128"/>
              </a:rPr>
              <a:t>利用金額の</a:t>
            </a:r>
            <a:r>
              <a:rPr kumimoji="0" lang="en-US" altLang="ja-JP" sz="4000" b="1" spc="-150" dirty="0" smtClean="0">
                <a:solidFill>
                  <a:srgbClr val="00246C"/>
                </a:solidFill>
                <a:latin typeface="Meiryo UI" pitchFamily="50" charset="-128"/>
                <a:ea typeface="Meiryo UI" pitchFamily="50" charset="-128"/>
                <a:cs typeface="Meiryo UI" pitchFamily="50" charset="-128"/>
              </a:rPr>
              <a:t>0.</a:t>
            </a:r>
            <a:r>
              <a:rPr kumimoji="0" lang="en-US" altLang="ja-JP" sz="4000" b="1" dirty="0" smtClean="0">
                <a:solidFill>
                  <a:srgbClr val="00246C"/>
                </a:solidFill>
                <a:latin typeface="Meiryo UI" pitchFamily="50" charset="-128"/>
                <a:ea typeface="Meiryo UI" pitchFamily="50" charset="-128"/>
                <a:cs typeface="Meiryo UI" pitchFamily="50" charset="-128"/>
              </a:rPr>
              <a:t>3</a:t>
            </a:r>
            <a:r>
              <a:rPr kumimoji="0" lang="ja-JP" altLang="en-US" sz="4000" b="1" dirty="0" smtClean="0">
                <a:solidFill>
                  <a:srgbClr val="00246C"/>
                </a:solidFill>
                <a:latin typeface="Meiryo UI" pitchFamily="50" charset="-128"/>
                <a:ea typeface="Meiryo UI" pitchFamily="50" charset="-128"/>
                <a:cs typeface="Meiryo UI" pitchFamily="50" charset="-128"/>
              </a:rPr>
              <a:t>％</a:t>
            </a:r>
            <a:r>
              <a:rPr kumimoji="0" lang="en-US" altLang="ja-JP" sz="4000" b="1" dirty="0" smtClean="0">
                <a:solidFill>
                  <a:srgbClr val="00246C"/>
                </a:solidFill>
                <a:latin typeface="Meiryo UI" pitchFamily="50" charset="-128"/>
                <a:ea typeface="Meiryo UI" pitchFamily="50" charset="-128"/>
                <a:cs typeface="Meiryo UI" pitchFamily="50" charset="-128"/>
              </a:rPr>
              <a:t>~</a:t>
            </a:r>
            <a:r>
              <a:rPr kumimoji="0" lang="en-US" altLang="ja-JP" sz="4000" b="1" spc="-150" dirty="0" smtClean="0">
                <a:solidFill>
                  <a:srgbClr val="00246C"/>
                </a:solidFill>
                <a:latin typeface="Meiryo UI" pitchFamily="50" charset="-128"/>
                <a:ea typeface="Meiryo UI" pitchFamily="50" charset="-128"/>
                <a:cs typeface="Meiryo UI" pitchFamily="50" charset="-128"/>
              </a:rPr>
              <a:t>0.</a:t>
            </a:r>
            <a:r>
              <a:rPr kumimoji="0" lang="en-US" altLang="ja-JP" sz="4000" b="1" dirty="0" smtClean="0">
                <a:solidFill>
                  <a:srgbClr val="00246C"/>
                </a:solidFill>
                <a:latin typeface="Meiryo UI" pitchFamily="50" charset="-128"/>
                <a:ea typeface="Meiryo UI" pitchFamily="50" charset="-128"/>
                <a:cs typeface="Meiryo UI" pitchFamily="50" charset="-128"/>
              </a:rPr>
              <a:t>5</a:t>
            </a:r>
            <a:r>
              <a:rPr kumimoji="0" lang="ja-JP" altLang="en-US" sz="4000" b="1" dirty="0" smtClean="0">
                <a:solidFill>
                  <a:srgbClr val="00246C"/>
                </a:solidFill>
                <a:latin typeface="Meiryo UI" pitchFamily="50" charset="-128"/>
                <a:ea typeface="Meiryo UI" pitchFamily="50" charset="-128"/>
                <a:cs typeface="Meiryo UI" pitchFamily="50" charset="-128"/>
              </a:rPr>
              <a:t>％と</a:t>
            </a:r>
            <a:r>
              <a:rPr kumimoji="0" lang="en-US" altLang="ja-JP" sz="4000" b="1" dirty="0" smtClean="0">
                <a:solidFill>
                  <a:srgbClr val="00246C"/>
                </a:solidFill>
                <a:latin typeface="Meiryo UI" pitchFamily="50" charset="-128"/>
                <a:ea typeface="Meiryo UI" pitchFamily="50" charset="-128"/>
                <a:cs typeface="Meiryo UI" pitchFamily="50" charset="-128"/>
              </a:rPr>
              <a:t/>
            </a:r>
            <a:br>
              <a:rPr kumimoji="0" lang="en-US" altLang="ja-JP" sz="4000" b="1" dirty="0" smtClean="0">
                <a:solidFill>
                  <a:srgbClr val="00246C"/>
                </a:solidFill>
                <a:latin typeface="Meiryo UI" pitchFamily="50" charset="-128"/>
                <a:ea typeface="Meiryo UI" pitchFamily="50" charset="-128"/>
                <a:cs typeface="Meiryo UI" pitchFamily="50" charset="-128"/>
              </a:rPr>
            </a:br>
            <a:r>
              <a:rPr kumimoji="0" lang="ja-JP" altLang="en-US" sz="4000" b="1" spc="-100" dirty="0" smtClean="0">
                <a:solidFill>
                  <a:srgbClr val="00246C"/>
                </a:solidFill>
                <a:latin typeface="Meiryo UI" pitchFamily="50" charset="-128"/>
                <a:ea typeface="Meiryo UI" pitchFamily="50" charset="-128"/>
                <a:cs typeface="Meiryo UI" pitchFamily="50" charset="-128"/>
              </a:rPr>
              <a:t>年会費の一部が財団の寄付に</a:t>
            </a:r>
            <a:r>
              <a:rPr kumimoji="0" lang="en-US" altLang="ja-JP" sz="4000" b="1" dirty="0" smtClean="0">
                <a:solidFill>
                  <a:srgbClr val="00246C"/>
                </a:solidFill>
                <a:latin typeface="Meiryo UI" pitchFamily="50" charset="-128"/>
                <a:ea typeface="Meiryo UI" pitchFamily="50" charset="-128"/>
                <a:cs typeface="Meiryo UI" pitchFamily="50" charset="-128"/>
              </a:rPr>
              <a:t>!</a:t>
            </a:r>
            <a:endParaRPr lang="ja-JP" altLang="en-US" sz="3600" dirty="0" smtClean="0">
              <a:solidFill>
                <a:srgbClr val="00246C"/>
              </a:solidFill>
              <a:latin typeface="Georgia" pitchFamily="18" charset="0"/>
              <a:ea typeface="ＭＳ Ｐゴシック" pitchFamily="50" charset="-128"/>
              <a:cs typeface="+mn-cs"/>
            </a:endParaRPr>
          </a:p>
        </p:txBody>
      </p:sp>
      <p:sp>
        <p:nvSpPr>
          <p:cNvPr id="6" name="コンテンツ プレースホルダー 2"/>
          <p:cNvSpPr txBox="1">
            <a:spLocks/>
          </p:cNvSpPr>
          <p:nvPr/>
        </p:nvSpPr>
        <p:spPr bwMode="auto">
          <a:xfrm>
            <a:off x="457200" y="3200400"/>
            <a:ext cx="81534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buFont typeface="Arial" pitchFamily="34" charset="0"/>
              <a:buNone/>
              <a:defRPr/>
            </a:pPr>
            <a:r>
              <a:rPr kumimoji="0" lang="en-US" altLang="ja-JP" sz="4000" b="1" spc="-150" dirty="0" smtClean="0">
                <a:solidFill>
                  <a:srgbClr val="00246C"/>
                </a:solidFill>
                <a:latin typeface="Meiryo UI" pitchFamily="50" charset="-128"/>
                <a:ea typeface="Meiryo UI" pitchFamily="50" charset="-128"/>
                <a:cs typeface="Meiryo UI" pitchFamily="50" charset="-128"/>
              </a:rPr>
              <a:t>2000</a:t>
            </a:r>
            <a:r>
              <a:rPr kumimoji="0" lang="ja-JP" altLang="en-US" sz="4000" b="1" spc="-100" dirty="0" smtClean="0">
                <a:solidFill>
                  <a:srgbClr val="00246C"/>
                </a:solidFill>
                <a:latin typeface="Meiryo UI" pitchFamily="50" charset="-128"/>
                <a:ea typeface="Meiryo UI" pitchFamily="50" charset="-128"/>
                <a:cs typeface="Meiryo UI" pitchFamily="50" charset="-128"/>
              </a:rPr>
              <a:t>年の開始以来</a:t>
            </a:r>
            <a:r>
              <a:rPr kumimoji="0" lang="en-US" altLang="ja-JP" sz="4000" b="1" spc="-150" dirty="0" smtClean="0">
                <a:solidFill>
                  <a:srgbClr val="00246C"/>
                </a:solidFill>
                <a:latin typeface="Meiryo UI" pitchFamily="50" charset="-128"/>
                <a:ea typeface="Meiryo UI" pitchFamily="50" charset="-128"/>
                <a:cs typeface="Meiryo UI" pitchFamily="50" charset="-128"/>
              </a:rPr>
              <a:t>860</a:t>
            </a:r>
            <a:r>
              <a:rPr kumimoji="0" lang="ja-JP" altLang="en-US" sz="4000" b="1" spc="-100" dirty="0" smtClean="0">
                <a:solidFill>
                  <a:srgbClr val="00246C"/>
                </a:solidFill>
                <a:latin typeface="Meiryo UI" pitchFamily="50" charset="-128"/>
                <a:ea typeface="Meiryo UI" pitchFamily="50" charset="-128"/>
                <a:cs typeface="Meiryo UI" pitchFamily="50" charset="-128"/>
              </a:rPr>
              <a:t>万ドルの実</a:t>
            </a:r>
            <a:r>
              <a:rPr kumimoji="0" lang="ja-JP" altLang="en-US" sz="4000" b="1" spc="-1000" dirty="0" smtClean="0">
                <a:solidFill>
                  <a:srgbClr val="00246C"/>
                </a:solidFill>
                <a:latin typeface="Meiryo UI" pitchFamily="50" charset="-128"/>
                <a:ea typeface="Meiryo UI" pitchFamily="50" charset="-128"/>
                <a:cs typeface="Meiryo UI" pitchFamily="50" charset="-128"/>
              </a:rPr>
              <a:t>績</a:t>
            </a:r>
            <a:r>
              <a:rPr kumimoji="0" lang="ja-JP" altLang="en-US" sz="3200" b="1" spc="-100" dirty="0" smtClean="0">
                <a:solidFill>
                  <a:srgbClr val="00246C"/>
                </a:solidFill>
                <a:latin typeface="Meiryo UI" pitchFamily="50" charset="-128"/>
                <a:ea typeface="Meiryo UI" pitchFamily="50" charset="-128"/>
                <a:cs typeface="Meiryo UI" pitchFamily="50" charset="-128"/>
              </a:rPr>
              <a:t>（内</a:t>
            </a:r>
            <a:r>
              <a:rPr kumimoji="0" lang="en-US" altLang="ja-JP" sz="3200" b="1" spc="-100" dirty="0" smtClean="0">
                <a:solidFill>
                  <a:srgbClr val="00246C"/>
                </a:solidFill>
                <a:latin typeface="Meiryo UI" pitchFamily="50" charset="-128"/>
                <a:ea typeface="Meiryo UI" pitchFamily="50" charset="-128"/>
                <a:cs typeface="Meiryo UI" pitchFamily="50" charset="-128"/>
              </a:rPr>
              <a:t>360</a:t>
            </a:r>
            <a:r>
              <a:rPr kumimoji="0" lang="ja-JP" altLang="en-US" sz="3200" b="1" spc="-100" dirty="0" smtClean="0">
                <a:solidFill>
                  <a:srgbClr val="00246C"/>
                </a:solidFill>
                <a:latin typeface="Meiryo UI" pitchFamily="50" charset="-128"/>
                <a:ea typeface="Meiryo UI" pitchFamily="50" charset="-128"/>
                <a:cs typeface="Meiryo UI" pitchFamily="50" charset="-128"/>
              </a:rPr>
              <a:t>万ドルがポリオ撲滅に）</a:t>
            </a:r>
            <a:endParaRPr lang="ja-JP" altLang="en-US" sz="3600" spc="-100" dirty="0" smtClean="0">
              <a:solidFill>
                <a:srgbClr val="00246C"/>
              </a:solidFill>
              <a:latin typeface="Georgia" pitchFamily="18" charset="0"/>
              <a:ea typeface="ＭＳ Ｐゴシック" pitchFamily="50" charset="-128"/>
              <a:cs typeface="+mn-cs"/>
            </a:endParaRPr>
          </a:p>
        </p:txBody>
      </p:sp>
      <p:sp>
        <p:nvSpPr>
          <p:cNvPr id="8" name="Rectangle 3"/>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6" name="Picture 4" descr="ロータリー インターナショナル ゴールド マスターカー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800600"/>
            <a:ext cx="14382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ロータリー インターナショナル スタンダード マスターカー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304" y="4800600"/>
            <a:ext cx="1438275" cy="89535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853795" y="5769261"/>
            <a:ext cx="2819400" cy="400110"/>
          </a:xfrm>
          <a:prstGeom prst="rect">
            <a:avLst/>
          </a:prstGeom>
          <a:noFill/>
        </p:spPr>
        <p:txBody>
          <a:bodyPr wrap="square" rtlCol="0">
            <a:spAutoFit/>
          </a:bodyPr>
          <a:lstStyle/>
          <a:p>
            <a:r>
              <a:rPr lang="ja-JP" altLang="en-US" sz="2000" b="1" dirty="0">
                <a:solidFill>
                  <a:srgbClr val="17458F"/>
                </a:solidFill>
                <a:latin typeface="Meiryo UI" panose="020B0604030504040204" pitchFamily="50" charset="-128"/>
                <a:ea typeface="Meiryo UI" panose="020B0604030504040204" pitchFamily="50" charset="-128"/>
              </a:rPr>
              <a:t>年</a:t>
            </a:r>
            <a:r>
              <a:rPr lang="ja-JP" altLang="en-US" sz="2000" b="1" dirty="0" smtClean="0">
                <a:solidFill>
                  <a:srgbClr val="17458F"/>
                </a:solidFill>
                <a:latin typeface="Meiryo UI" panose="020B0604030504040204" pitchFamily="50" charset="-128"/>
                <a:ea typeface="Meiryo UI" panose="020B0604030504040204" pitchFamily="50" charset="-128"/>
              </a:rPr>
              <a:t>会費</a:t>
            </a:r>
            <a:r>
              <a:rPr lang="en-US" altLang="ja-JP" sz="2000" b="1" dirty="0" smtClean="0">
                <a:solidFill>
                  <a:srgbClr val="17458F"/>
                </a:solidFill>
                <a:latin typeface="Meiryo UI" panose="020B0604030504040204" pitchFamily="50" charset="-128"/>
                <a:ea typeface="Meiryo UI" panose="020B0604030504040204" pitchFamily="50" charset="-128"/>
              </a:rPr>
              <a:t>1</a:t>
            </a:r>
            <a:r>
              <a:rPr lang="ja-JP" altLang="en-US" sz="2000" b="1" dirty="0" smtClean="0">
                <a:solidFill>
                  <a:srgbClr val="17458F"/>
                </a:solidFill>
                <a:latin typeface="Meiryo UI" panose="020B0604030504040204" pitchFamily="50" charset="-128"/>
                <a:ea typeface="Meiryo UI" panose="020B0604030504040204" pitchFamily="50" charset="-128"/>
              </a:rPr>
              <a:t>万円</a:t>
            </a:r>
            <a:endParaRPr kumimoji="1" lang="ja-JP" altLang="en-US" sz="2000" b="1" dirty="0">
              <a:solidFill>
                <a:srgbClr val="17458F"/>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033837" y="5769261"/>
            <a:ext cx="2819400" cy="400110"/>
          </a:xfrm>
          <a:prstGeom prst="rect">
            <a:avLst/>
          </a:prstGeom>
          <a:noFill/>
        </p:spPr>
        <p:txBody>
          <a:bodyPr wrap="square" rtlCol="0">
            <a:spAutoFit/>
          </a:bodyPr>
          <a:lstStyle/>
          <a:p>
            <a:r>
              <a:rPr lang="ja-JP" altLang="en-US" sz="2000" b="1" dirty="0">
                <a:solidFill>
                  <a:srgbClr val="17458F"/>
                </a:solidFill>
                <a:latin typeface="Meiryo UI" panose="020B0604030504040204" pitchFamily="50" charset="-128"/>
                <a:ea typeface="Meiryo UI" panose="020B0604030504040204" pitchFamily="50" charset="-128"/>
              </a:rPr>
              <a:t>年</a:t>
            </a:r>
            <a:r>
              <a:rPr lang="ja-JP" altLang="en-US" sz="2000" b="1" dirty="0" smtClean="0">
                <a:solidFill>
                  <a:srgbClr val="17458F"/>
                </a:solidFill>
                <a:latin typeface="Meiryo UI" panose="020B0604030504040204" pitchFamily="50" charset="-128"/>
                <a:ea typeface="Meiryo UI" panose="020B0604030504040204" pitchFamily="50" charset="-128"/>
              </a:rPr>
              <a:t>会費</a:t>
            </a:r>
            <a:r>
              <a:rPr lang="ja-JP" altLang="en-US" sz="2000" b="1" dirty="0">
                <a:solidFill>
                  <a:srgbClr val="17458F"/>
                </a:solidFill>
                <a:latin typeface="Meiryo UI" panose="020B0604030504040204" pitchFamily="50" charset="-128"/>
                <a:ea typeface="Meiryo UI" panose="020B0604030504040204" pitchFamily="50" charset="-128"/>
              </a:rPr>
              <a:t>無料</a:t>
            </a:r>
            <a:endParaRPr kumimoji="1" lang="ja-JP" altLang="en-US" sz="2000" b="1" dirty="0">
              <a:solidFill>
                <a:srgbClr val="17458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155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ロータリー</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のクレジットカード</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C:\Users\隆英\Pictures\11112222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2965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ロータリー財団財務情報</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432816" y="1265211"/>
            <a:ext cx="8153400" cy="1631216"/>
          </a:xfrm>
          <a:prstGeom prst="rect">
            <a:avLst/>
          </a:prstGeom>
          <a:noFill/>
        </p:spPr>
        <p:txBody>
          <a:bodyPr wrap="square" rtlCol="0">
            <a:spAutoFit/>
          </a:bodyPr>
          <a:lstStyle/>
          <a:p>
            <a:pPr>
              <a:lnSpc>
                <a:spcPts val="4000"/>
              </a:lnSpc>
            </a:pP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世界で２９の通貨</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を使用し、２００を超える国と地域にわたり業務を行っている団体と</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して資金の</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0"/>
              </a:lnSpc>
            </a:pP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適切</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な管理を何よりも重視</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しています。</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32816" y="3429000"/>
            <a:ext cx="8153400" cy="2323713"/>
          </a:xfrm>
          <a:prstGeom prst="rect">
            <a:avLst/>
          </a:prstGeom>
          <a:noFill/>
        </p:spPr>
        <p:txBody>
          <a:bodyPr wrap="square" rtlCol="0">
            <a:spAutoFit/>
          </a:bodyPr>
          <a:lstStyle/>
          <a:p>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ロータリーの財務報告書は、税当局に提出後、速やかにロータリーウエブサイトに公開されます。</a:t>
            </a:r>
            <a:endParaRPr kumimoji="1" lang="en-US" altLang="ja-JP"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監査済み</a:t>
            </a: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財務諸表　　　</a:t>
            </a: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　　　　１０</a:t>
            </a: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１２月</a:t>
            </a:r>
            <a:endParaRPr lang="en-US" altLang="ja-JP"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米国</a:t>
            </a:r>
            <a:r>
              <a:rPr kumimoji="1"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国税庁に提出した確定申告書　　１～</a:t>
            </a:r>
            <a:r>
              <a:rPr lang="ja-JP" altLang="en-US" sz="2800" dirty="0" smtClean="0">
                <a:solidFill>
                  <a:srgbClr val="17458F"/>
                </a:solidFill>
                <a:latin typeface="メイリオ" panose="020B0604030504040204" pitchFamily="50" charset="-128"/>
                <a:ea typeface="メイリオ" panose="020B0604030504040204" pitchFamily="50" charset="-128"/>
                <a:cs typeface="メイリオ" panose="020B0604030504040204" pitchFamily="50" charset="-128"/>
              </a:rPr>
              <a:t>３月</a:t>
            </a:r>
            <a:endParaRPr kumimoji="1" lang="ja-JP" altLang="en-US" sz="2800" dirty="0">
              <a:solidFill>
                <a:srgbClr val="17458F"/>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26660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bwMode="auto">
          <a:xfrm>
            <a:off x="304800" y="1752600"/>
            <a:ext cx="86868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a:lnSpc>
                <a:spcPct val="150000"/>
              </a:lnSpc>
            </a:pPr>
            <a:r>
              <a:rPr lang="ja-JP" altLang="en-US" sz="3600" dirty="0" smtClean="0">
                <a:solidFill>
                  <a:schemeClr val="bg1"/>
                </a:solidFill>
                <a:latin typeface="Arial Narrow" pitchFamily="34" charset="0"/>
              </a:rPr>
              <a:t>年次寄付は補助金の原資です。</a:t>
            </a:r>
            <a:r>
              <a:rPr lang="en-US" altLang="ja-JP" sz="3600" dirty="0" smtClean="0">
                <a:solidFill>
                  <a:schemeClr val="bg1"/>
                </a:solidFill>
                <a:latin typeface="Arial Narrow" pitchFamily="34" charset="0"/>
              </a:rPr>
              <a:t/>
            </a:r>
            <a:br>
              <a:rPr lang="en-US" altLang="ja-JP" sz="3600" dirty="0" smtClean="0">
                <a:solidFill>
                  <a:schemeClr val="bg1"/>
                </a:solidFill>
                <a:latin typeface="Arial Narrow" pitchFamily="34" charset="0"/>
              </a:rPr>
            </a:br>
            <a:r>
              <a:rPr lang="ja-JP" altLang="en-US" sz="3600" dirty="0" smtClean="0">
                <a:solidFill>
                  <a:schemeClr val="bg1"/>
                </a:solidFill>
                <a:latin typeface="Arial Narrow" pitchFamily="34" charset="0"/>
              </a:rPr>
              <a:t>財団へのご寄附をお願いします。</a:t>
            </a:r>
            <a:endParaRPr kumimoji="1" lang="ja-JP" altLang="en-US" sz="1400" dirty="0" smtClean="0">
              <a:solidFill>
                <a:schemeClr val="bg1"/>
              </a:solidFill>
              <a:latin typeface="Arial Narrow" pitchFamily="34" charset="0"/>
            </a:endParaRPr>
          </a:p>
        </p:txBody>
      </p:sp>
      <p:sp>
        <p:nvSpPr>
          <p:cNvPr id="4" name="正方形/長方形 3"/>
          <p:cNvSpPr/>
          <p:nvPr/>
        </p:nvSpPr>
        <p:spPr>
          <a:xfrm>
            <a:off x="4571999" y="4495800"/>
            <a:ext cx="4195379" cy="461665"/>
          </a:xfrm>
          <a:prstGeom prst="rect">
            <a:avLst/>
          </a:prstGeom>
        </p:spPr>
        <p:txBody>
          <a:bodyPr wrap="none">
            <a:spAutoFit/>
          </a:bodyPr>
          <a:lstStyle/>
          <a:p>
            <a:pPr>
              <a:defRPr/>
            </a:pPr>
            <a:r>
              <a:rPr lang="ja-JP" altLang="en-US" dirty="0">
                <a:ln w="0"/>
                <a:solidFill>
                  <a:schemeClr val="bg1"/>
                </a:solidFill>
              </a:rPr>
              <a:t>ご清聴ありがとうございました。</a:t>
            </a:r>
          </a:p>
        </p:txBody>
      </p:sp>
    </p:spTree>
    <p:extLst>
      <p:ext uri="{BB962C8B-B14F-4D97-AF65-F5344CB8AC3E}">
        <p14:creationId xmlns:p14="http://schemas.microsoft.com/office/powerpoint/2010/main" val="1260057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ロータリー財団財務情報</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28600" y="1143000"/>
            <a:ext cx="8686800" cy="1877437"/>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透明性の確保</a:t>
            </a:r>
            <a:endPar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米国にある非営利組織の格付け評価を行う団体</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Charity</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Navigator</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チャリティー・ナビゲーター）</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の評価</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57200" y="3124200"/>
            <a:ext cx="7543800" cy="2708434"/>
          </a:xfrm>
          <a:prstGeom prst="rect">
            <a:avLst/>
          </a:prstGeom>
          <a:noFill/>
        </p:spPr>
        <p:txBody>
          <a:bodyPr wrap="square" rtlCol="0">
            <a:spAutoFit/>
          </a:bodyPr>
          <a:lstStyle/>
          <a:p>
            <a:r>
              <a:rPr kumimoji="1" lang="ja-JP" altLang="en-US"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８年連続　最高評価となる４つ星</a:t>
            </a:r>
            <a:endParaRPr kumimoji="1" lang="en-US" altLang="ja-JP"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en-US" altLang="ja-JP"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96.31</a:t>
            </a:r>
            <a:r>
              <a:rPr lang="ja-JP" altLang="en-US"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ポイント</a:t>
            </a:r>
            <a:endParaRPr lang="en-US" altLang="ja-JP"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kumimoji="1" lang="ja-JP" altLang="en-US"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上位２％の団体</a:t>
            </a:r>
            <a:endParaRPr kumimoji="1" lang="en-US" altLang="ja-JP"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80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不正が起きる可能性を最小にとどめるベストプラクティスが実施されている</a:t>
            </a:r>
            <a:endParaRPr kumimoji="1" lang="ja-JP" altLang="en-US" sz="2800"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harity Navigator 4 star rat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764" y="3733800"/>
            <a:ext cx="266700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93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bwMode="auto">
          <a:xfrm>
            <a:off x="468000" y="216000"/>
            <a:ext cx="73914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Autofit/>
          </a:bodyP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寄付</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の対象</a:t>
            </a:r>
          </a:p>
        </p:txBody>
      </p:sp>
      <p:sp>
        <p:nvSpPr>
          <p:cNvPr id="11" name="コンテンツ プレースホルダー 2"/>
          <p:cNvSpPr txBox="1">
            <a:spLocks/>
          </p:cNvSpPr>
          <p:nvPr/>
        </p:nvSpPr>
        <p:spPr bwMode="auto">
          <a:xfrm>
            <a:off x="323088" y="1498345"/>
            <a:ext cx="83820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3200" b="1" dirty="0">
                <a:solidFill>
                  <a:schemeClr val="tx2"/>
                </a:solidFill>
                <a:latin typeface="Meiryo UI" pitchFamily="50" charset="-128"/>
                <a:ea typeface="Meiryo UI" pitchFamily="50" charset="-128"/>
                <a:cs typeface="Meiryo UI" pitchFamily="50" charset="-128"/>
              </a:rPr>
              <a:t>年次</a:t>
            </a:r>
            <a:r>
              <a:rPr lang="ja-JP" altLang="en-US" sz="3200" b="1" dirty="0" smtClean="0">
                <a:solidFill>
                  <a:schemeClr val="tx2"/>
                </a:solidFill>
                <a:latin typeface="Meiryo UI" pitchFamily="50" charset="-128"/>
                <a:ea typeface="Meiryo UI" pitchFamily="50" charset="-128"/>
                <a:cs typeface="Meiryo UI" pitchFamily="50" charset="-128"/>
              </a:rPr>
              <a:t>基金寄付　　　</a:t>
            </a:r>
            <a:r>
              <a:rPr lang="ja-JP" altLang="en-US" b="1" dirty="0" smtClean="0">
                <a:solidFill>
                  <a:schemeClr val="tx2"/>
                </a:solidFill>
                <a:latin typeface="Meiryo UI" pitchFamily="50" charset="-128"/>
                <a:ea typeface="Meiryo UI" pitchFamily="50" charset="-128"/>
                <a:cs typeface="Meiryo UI" pitchFamily="50" charset="-128"/>
              </a:rPr>
              <a:t>プロジェクトの資金源</a:t>
            </a:r>
            <a:endParaRPr kumimoji="1" lang="ja-JP" altLang="en-US" dirty="0">
              <a:solidFill>
                <a:srgbClr val="58585A"/>
              </a:solidFill>
              <a:latin typeface="Georgia" pitchFamily="18" charset="0"/>
              <a:ea typeface="ＭＳ Ｐゴシック" pitchFamily="50" charset="-128"/>
            </a:endParaRPr>
          </a:p>
        </p:txBody>
      </p:sp>
      <p:sp>
        <p:nvSpPr>
          <p:cNvPr id="14" name="コンテンツ プレースホルダー 2"/>
          <p:cNvSpPr txBox="1">
            <a:spLocks/>
          </p:cNvSpPr>
          <p:nvPr/>
        </p:nvSpPr>
        <p:spPr bwMode="auto">
          <a:xfrm>
            <a:off x="323088" y="2288126"/>
            <a:ext cx="2743200" cy="6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3200" b="1" dirty="0">
                <a:solidFill>
                  <a:schemeClr val="tx2"/>
                </a:solidFill>
                <a:latin typeface="Meiryo UI" pitchFamily="50" charset="-128"/>
                <a:ea typeface="Meiryo UI" pitchFamily="50" charset="-128"/>
                <a:cs typeface="Meiryo UI" pitchFamily="50" charset="-128"/>
              </a:rPr>
              <a:t>恒久</a:t>
            </a:r>
            <a:r>
              <a:rPr lang="ja-JP" altLang="en-US" sz="3200" b="1" dirty="0" smtClean="0">
                <a:solidFill>
                  <a:schemeClr val="tx2"/>
                </a:solidFill>
                <a:latin typeface="Meiryo UI" pitchFamily="50" charset="-128"/>
                <a:ea typeface="Meiryo UI" pitchFamily="50" charset="-128"/>
                <a:cs typeface="Meiryo UI" pitchFamily="50" charset="-128"/>
              </a:rPr>
              <a:t>基金寄付　　　</a:t>
            </a:r>
            <a:endParaRPr kumimoji="1" lang="ja-JP" altLang="en-US" dirty="0">
              <a:solidFill>
                <a:srgbClr val="58585A"/>
              </a:solidFill>
              <a:latin typeface="Georgia" pitchFamily="18" charset="0"/>
              <a:ea typeface="ＭＳ Ｐゴシック" pitchFamily="50" charset="-128"/>
            </a:endParaRPr>
          </a:p>
        </p:txBody>
      </p:sp>
      <p:sp>
        <p:nvSpPr>
          <p:cNvPr id="17" name="コンテンツ プレースホルダー 2"/>
          <p:cNvSpPr txBox="1">
            <a:spLocks/>
          </p:cNvSpPr>
          <p:nvPr/>
        </p:nvSpPr>
        <p:spPr bwMode="auto">
          <a:xfrm>
            <a:off x="304800" y="3038472"/>
            <a:ext cx="842162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3200" b="1" dirty="0">
                <a:solidFill>
                  <a:schemeClr val="tx2"/>
                </a:solidFill>
                <a:latin typeface="Meiryo UI" pitchFamily="50" charset="-128"/>
                <a:ea typeface="Meiryo UI" pitchFamily="50" charset="-128"/>
                <a:cs typeface="Meiryo UI" pitchFamily="50" charset="-128"/>
              </a:rPr>
              <a:t>ポリオプラス</a:t>
            </a:r>
            <a:r>
              <a:rPr lang="ja-JP" altLang="en-US" sz="3200" b="1" dirty="0" smtClean="0">
                <a:solidFill>
                  <a:schemeClr val="tx2"/>
                </a:solidFill>
                <a:latin typeface="Meiryo UI" pitchFamily="50" charset="-128"/>
                <a:ea typeface="Meiryo UI" pitchFamily="50" charset="-128"/>
                <a:cs typeface="Meiryo UI" pitchFamily="50" charset="-128"/>
              </a:rPr>
              <a:t>基金　　</a:t>
            </a:r>
            <a:r>
              <a:rPr lang="ja-JP" altLang="en-US" b="1" dirty="0" smtClean="0">
                <a:solidFill>
                  <a:schemeClr val="tx2"/>
                </a:solidFill>
                <a:latin typeface="Meiryo UI" pitchFamily="50" charset="-128"/>
                <a:ea typeface="Meiryo UI" pitchFamily="50" charset="-128"/>
                <a:cs typeface="Meiryo UI" pitchFamily="50" charset="-128"/>
              </a:rPr>
              <a:t>ポリオ撲滅</a:t>
            </a:r>
            <a:endParaRPr kumimoji="1" lang="ja-JP" altLang="en-US" dirty="0">
              <a:solidFill>
                <a:srgbClr val="58585A"/>
              </a:solidFill>
              <a:latin typeface="Georgia" pitchFamily="18" charset="0"/>
              <a:ea typeface="ＭＳ Ｐゴシック" pitchFamily="50" charset="-128"/>
            </a:endParaRPr>
          </a:p>
        </p:txBody>
      </p:sp>
      <p:sp>
        <p:nvSpPr>
          <p:cNvPr id="19" name="コンテンツ プレースホルダー 2"/>
          <p:cNvSpPr txBox="1">
            <a:spLocks/>
          </p:cNvSpPr>
          <p:nvPr/>
        </p:nvSpPr>
        <p:spPr bwMode="auto">
          <a:xfrm>
            <a:off x="362713" y="3818058"/>
            <a:ext cx="8494775" cy="62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3200" b="1" dirty="0">
                <a:solidFill>
                  <a:schemeClr val="tx2"/>
                </a:solidFill>
                <a:latin typeface="Meiryo UI" pitchFamily="50" charset="-128"/>
                <a:ea typeface="Meiryo UI" pitchFamily="50" charset="-128"/>
                <a:cs typeface="Meiryo UI" pitchFamily="50" charset="-128"/>
              </a:rPr>
              <a:t>特定の活動</a:t>
            </a:r>
            <a:r>
              <a:rPr lang="ja-JP" altLang="en-US" sz="3200" b="1" dirty="0" smtClean="0">
                <a:solidFill>
                  <a:schemeClr val="tx2"/>
                </a:solidFill>
                <a:latin typeface="Meiryo UI" pitchFamily="50" charset="-128"/>
                <a:ea typeface="Meiryo UI" pitchFamily="50" charset="-128"/>
                <a:cs typeface="Meiryo UI" pitchFamily="50" charset="-128"/>
              </a:rPr>
              <a:t>分野　</a:t>
            </a:r>
            <a:r>
              <a:rPr lang="ja-JP" altLang="en-US" sz="3200" b="1" dirty="0">
                <a:solidFill>
                  <a:schemeClr val="tx2"/>
                </a:solidFill>
                <a:latin typeface="Meiryo UI" pitchFamily="50" charset="-128"/>
                <a:ea typeface="Meiryo UI" pitchFamily="50" charset="-128"/>
                <a:cs typeface="Meiryo UI" pitchFamily="50" charset="-128"/>
              </a:rPr>
              <a:t> </a:t>
            </a:r>
            <a:r>
              <a:rPr lang="ja-JP" altLang="en-US" b="1" dirty="0" smtClean="0">
                <a:solidFill>
                  <a:schemeClr val="tx2"/>
                </a:solidFill>
                <a:latin typeface="Meiryo UI" pitchFamily="50" charset="-128"/>
                <a:ea typeface="Meiryo UI" pitchFamily="50" charset="-128"/>
                <a:cs typeface="Meiryo UI" pitchFamily="50" charset="-128"/>
              </a:rPr>
              <a:t>ロータリー</a:t>
            </a:r>
            <a:r>
              <a:rPr lang="ja-JP" altLang="en-US" b="1" dirty="0" smtClean="0">
                <a:solidFill>
                  <a:schemeClr val="tx2"/>
                </a:solidFill>
                <a:latin typeface="Meiryo UI" pitchFamily="50" charset="-128"/>
                <a:ea typeface="Meiryo UI" pitchFamily="50" charset="-128"/>
                <a:cs typeface="Meiryo UI" pitchFamily="50" charset="-128"/>
              </a:rPr>
              <a:t>優先活動から選び寄付</a:t>
            </a:r>
            <a:r>
              <a:rPr lang="ja-JP" altLang="en-US" sz="3200" b="1" dirty="0" smtClean="0">
                <a:solidFill>
                  <a:schemeClr val="tx2"/>
                </a:solidFill>
                <a:latin typeface="Meiryo UI" pitchFamily="50" charset="-128"/>
                <a:ea typeface="Meiryo UI" pitchFamily="50" charset="-128"/>
                <a:cs typeface="Meiryo UI" pitchFamily="50" charset="-128"/>
              </a:rPr>
              <a:t>　</a:t>
            </a:r>
            <a:endParaRPr kumimoji="1" lang="ja-JP" altLang="en-US" sz="3200" dirty="0">
              <a:solidFill>
                <a:srgbClr val="58585A"/>
              </a:solidFill>
              <a:latin typeface="Georgia" pitchFamily="18" charset="0"/>
              <a:ea typeface="ＭＳ Ｐゴシック" pitchFamily="50" charset="-128"/>
            </a:endParaRPr>
          </a:p>
        </p:txBody>
      </p:sp>
      <p:sp>
        <p:nvSpPr>
          <p:cNvPr id="22" name="コンテンツ プレースホルダー 2"/>
          <p:cNvSpPr txBox="1">
            <a:spLocks/>
          </p:cNvSpPr>
          <p:nvPr/>
        </p:nvSpPr>
        <p:spPr bwMode="auto">
          <a:xfrm>
            <a:off x="359665" y="4638640"/>
            <a:ext cx="3392424" cy="7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3200" b="1" dirty="0">
                <a:solidFill>
                  <a:schemeClr val="tx2"/>
                </a:solidFill>
                <a:latin typeface="Meiryo UI" pitchFamily="50" charset="-128"/>
                <a:ea typeface="Meiryo UI" pitchFamily="50" charset="-128"/>
                <a:cs typeface="Meiryo UI" pitchFamily="50" charset="-128"/>
              </a:rPr>
              <a:t>特定の</a:t>
            </a:r>
            <a:r>
              <a:rPr lang="ja-JP" altLang="en-US" sz="3200" b="1" dirty="0" smtClean="0">
                <a:solidFill>
                  <a:schemeClr val="tx2"/>
                </a:solidFill>
                <a:latin typeface="Meiryo UI" pitchFamily="50" charset="-128"/>
                <a:ea typeface="Meiryo UI" pitchFamily="50" charset="-128"/>
                <a:cs typeface="Meiryo UI" pitchFamily="50" charset="-128"/>
              </a:rPr>
              <a:t>プロジェクト　</a:t>
            </a:r>
            <a:endParaRPr kumimoji="1" lang="ja-JP" altLang="en-US" dirty="0">
              <a:solidFill>
                <a:srgbClr val="58585A"/>
              </a:solidFill>
              <a:latin typeface="Georgia" pitchFamily="18" charset="0"/>
              <a:ea typeface="ＭＳ Ｐゴシック" pitchFamily="50" charset="-128"/>
            </a:endParaRPr>
          </a:p>
        </p:txBody>
      </p:sp>
      <p:sp>
        <p:nvSpPr>
          <p:cNvPr id="2" name="テキスト ボックス 1"/>
          <p:cNvSpPr txBox="1"/>
          <p:nvPr/>
        </p:nvSpPr>
        <p:spPr>
          <a:xfrm>
            <a:off x="3675889" y="4638640"/>
            <a:ext cx="5029199" cy="830997"/>
          </a:xfrm>
          <a:prstGeom prst="rect">
            <a:avLst/>
          </a:prstGeom>
          <a:noFill/>
        </p:spPr>
        <p:txBody>
          <a:bodyPr wrap="square" rtlCol="0">
            <a:spAutoFit/>
          </a:bodyPr>
          <a:lstStyle/>
          <a:p>
            <a:pPr>
              <a:spcBef>
                <a:spcPct val="20000"/>
              </a:spcBef>
              <a:buFont typeface="Arial" pitchFamily="34" charset="0"/>
              <a:buNone/>
            </a:pPr>
            <a:r>
              <a:rPr lang="ja-JP" altLang="en-US" b="1" dirty="0">
                <a:solidFill>
                  <a:schemeClr val="tx2"/>
                </a:solidFill>
                <a:latin typeface="Meiryo UI" pitchFamily="50" charset="-128"/>
                <a:ea typeface="Meiryo UI" pitchFamily="50" charset="-128"/>
                <a:cs typeface="Meiryo UI" pitchFamily="50" charset="-128"/>
              </a:rPr>
              <a:t>財団承認の特定補助金プロジェクト</a:t>
            </a:r>
            <a:r>
              <a:rPr lang="ja-JP" altLang="en-US" b="1" dirty="0" smtClean="0">
                <a:solidFill>
                  <a:schemeClr val="tx2"/>
                </a:solidFill>
                <a:latin typeface="Meiryo UI" pitchFamily="50" charset="-128"/>
                <a:ea typeface="Meiryo UI" pitchFamily="50" charset="-128"/>
                <a:cs typeface="Meiryo UI" pitchFamily="50" charset="-128"/>
              </a:rPr>
              <a:t>に直接</a:t>
            </a:r>
            <a:r>
              <a:rPr lang="ja-JP" altLang="en-US" b="1" dirty="0">
                <a:solidFill>
                  <a:schemeClr val="tx2"/>
                </a:solidFill>
                <a:latin typeface="Meiryo UI" pitchFamily="50" charset="-128"/>
                <a:ea typeface="Meiryo UI" pitchFamily="50" charset="-128"/>
                <a:cs typeface="Meiryo UI" pitchFamily="50" charset="-128"/>
              </a:rPr>
              <a:t>寄付　</a:t>
            </a:r>
            <a:endParaRPr lang="ja-JP" altLang="en-US" dirty="0">
              <a:solidFill>
                <a:srgbClr val="58585A"/>
              </a:solidFill>
              <a:latin typeface="Georgia" pitchFamily="18" charset="0"/>
              <a:ea typeface="ＭＳ Ｐゴシック" pitchFamily="50" charset="-128"/>
            </a:endParaRPr>
          </a:p>
        </p:txBody>
      </p:sp>
      <p:sp>
        <p:nvSpPr>
          <p:cNvPr id="24" name="テキスト ボックス 23"/>
          <p:cNvSpPr txBox="1"/>
          <p:nvPr/>
        </p:nvSpPr>
        <p:spPr>
          <a:xfrm>
            <a:off x="3581400" y="2284155"/>
            <a:ext cx="5562600" cy="830997"/>
          </a:xfrm>
          <a:prstGeom prst="rect">
            <a:avLst/>
          </a:prstGeom>
          <a:noFill/>
        </p:spPr>
        <p:txBody>
          <a:bodyPr wrap="square" rtlCol="0">
            <a:spAutoFit/>
          </a:bodyPr>
          <a:lstStyle/>
          <a:p>
            <a:r>
              <a:rPr lang="ja-JP" altLang="en-US" b="1" dirty="0">
                <a:solidFill>
                  <a:schemeClr val="tx2"/>
                </a:solidFill>
                <a:latin typeface="Meiryo UI" pitchFamily="50" charset="-128"/>
                <a:ea typeface="Meiryo UI" pitchFamily="50" charset="-128"/>
                <a:cs typeface="Meiryo UI" pitchFamily="50" charset="-128"/>
              </a:rPr>
              <a:t>継続的な収入でプログラムの恒久性</a:t>
            </a:r>
            <a:r>
              <a:rPr lang="ja-JP" altLang="en-US" b="1" dirty="0" smtClean="0">
                <a:solidFill>
                  <a:schemeClr val="tx2"/>
                </a:solidFill>
                <a:latin typeface="Meiryo UI" pitchFamily="50" charset="-128"/>
                <a:ea typeface="Meiryo UI" pitchFamily="50" charset="-128"/>
                <a:cs typeface="Meiryo UI" pitchFamily="50" charset="-128"/>
              </a:rPr>
              <a:t>確保</a:t>
            </a:r>
            <a:endParaRPr lang="en-US" altLang="ja-JP" b="1" dirty="0" smtClean="0">
              <a:solidFill>
                <a:schemeClr val="tx2"/>
              </a:solidFill>
              <a:latin typeface="Meiryo UI" pitchFamily="50" charset="-128"/>
              <a:ea typeface="Meiryo UI" pitchFamily="50" charset="-128"/>
              <a:cs typeface="Meiryo UI" pitchFamily="50" charset="-128"/>
            </a:endParaRPr>
          </a:p>
          <a:p>
            <a:r>
              <a:rPr lang="ja-JP" altLang="en-US" b="1" dirty="0">
                <a:solidFill>
                  <a:schemeClr val="tx2"/>
                </a:solidFill>
                <a:latin typeface="Meiryo UI" pitchFamily="50" charset="-128"/>
                <a:ea typeface="Meiryo UI" pitchFamily="50" charset="-128"/>
              </a:rPr>
              <a:t>財団</a:t>
            </a:r>
            <a:r>
              <a:rPr lang="ja-JP" altLang="en-US" b="1" dirty="0" smtClean="0">
                <a:solidFill>
                  <a:schemeClr val="tx2"/>
                </a:solidFill>
                <a:latin typeface="Meiryo UI" pitchFamily="50" charset="-128"/>
                <a:ea typeface="Meiryo UI" pitchFamily="50" charset="-128"/>
              </a:rPr>
              <a:t>の未来を</a:t>
            </a:r>
            <a:r>
              <a:rPr lang="ja-JP" altLang="en-US" b="1" dirty="0" smtClean="0">
                <a:solidFill>
                  <a:schemeClr val="tx2"/>
                </a:solidFill>
                <a:latin typeface="Meiryo UI" pitchFamily="50" charset="-128"/>
                <a:ea typeface="Meiryo UI" pitchFamily="50" charset="-128"/>
              </a:rPr>
              <a:t>築く</a:t>
            </a:r>
            <a:endParaRPr lang="ja-JP" altLang="en-US" dirty="0">
              <a:solidFill>
                <a:srgbClr val="58585A"/>
              </a:solidFill>
              <a:latin typeface="Georgia" pitchFamily="18" charset="0"/>
              <a:ea typeface="ＭＳ Ｐゴシック" pitchFamily="50" charset="-128"/>
            </a:endParaRPr>
          </a:p>
        </p:txBody>
      </p:sp>
    </p:spTree>
    <p:extLst>
      <p:ext uri="{BB962C8B-B14F-4D97-AF65-F5344CB8AC3E}">
        <p14:creationId xmlns:p14="http://schemas.microsoft.com/office/powerpoint/2010/main" val="1113472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ja-JP" altLang="en-US" sz="3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寄付</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の使途</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09580294"/>
              </p:ext>
            </p:extLst>
          </p:nvPr>
        </p:nvGraphicFramePr>
        <p:xfrm>
          <a:off x="457200" y="1143000"/>
          <a:ext cx="6248400" cy="2286000"/>
        </p:xfrm>
        <a:graphic>
          <a:graphicData uri="http://schemas.openxmlformats.org/drawingml/2006/table">
            <a:tbl>
              <a:tblPr firstRow="1" lastRow="1" bandRow="1">
                <a:tableStyleId>{5C22544A-7EE6-4342-B048-85BDC9FD1C3A}</a:tableStyleId>
              </a:tblPr>
              <a:tblGrid>
                <a:gridCol w="3429000"/>
                <a:gridCol w="2819400"/>
              </a:tblGrid>
              <a:tr h="452120">
                <a:tc>
                  <a:txBody>
                    <a:bodyPr/>
                    <a:lstStyle/>
                    <a:p>
                      <a:r>
                        <a:rPr kumimoji="1" lang="ja-JP" altLang="en-US" sz="2400" dirty="0" smtClean="0"/>
                        <a:t>２０１４－１５年度　収入</a:t>
                      </a:r>
                      <a:endParaRPr kumimoji="1" lang="en-US" altLang="ja-JP" sz="2400" dirty="0" smtClean="0"/>
                    </a:p>
                  </a:txBody>
                  <a:tcPr/>
                </a:tc>
                <a:tc>
                  <a:txBody>
                    <a:bodyPr/>
                    <a:lstStyle/>
                    <a:p>
                      <a:pPr algn="r"/>
                      <a:r>
                        <a:rPr kumimoji="1" lang="ja-JP" altLang="en-US" sz="2400" dirty="0" smtClean="0"/>
                        <a:t>単位：１，０００ドル</a:t>
                      </a:r>
                      <a:endParaRPr kumimoji="1" lang="ja-JP" altLang="en-US" sz="2400" dirty="0"/>
                    </a:p>
                  </a:txBody>
                  <a:tcPr/>
                </a:tc>
              </a:tr>
              <a:tr h="452120">
                <a:tc>
                  <a:txBody>
                    <a:bodyPr/>
                    <a:lstStyle/>
                    <a:p>
                      <a:r>
                        <a:rPr kumimoji="1" lang="ja-JP" altLang="en-US" sz="2400" dirty="0" smtClean="0"/>
                        <a:t>寄付</a:t>
                      </a:r>
                      <a:endParaRPr kumimoji="1" lang="en-US" altLang="ja-JP" sz="2400" dirty="0" smtClean="0"/>
                    </a:p>
                  </a:txBody>
                  <a:tcPr/>
                </a:tc>
                <a:tc>
                  <a:txBody>
                    <a:bodyPr/>
                    <a:lstStyle/>
                    <a:p>
                      <a:pPr algn="r"/>
                      <a:r>
                        <a:rPr kumimoji="1" lang="ja-JP" altLang="en-US" sz="2400" dirty="0" smtClean="0"/>
                        <a:t>２６８，９０３</a:t>
                      </a:r>
                      <a:endParaRPr kumimoji="1" lang="ja-JP" altLang="en-US" sz="2400" dirty="0"/>
                    </a:p>
                  </a:txBody>
                  <a:tcPr/>
                </a:tc>
              </a:tr>
              <a:tr h="452120">
                <a:tc>
                  <a:txBody>
                    <a:bodyPr/>
                    <a:lstStyle/>
                    <a:p>
                      <a:r>
                        <a:rPr kumimoji="1" lang="ja-JP" altLang="en-US" sz="2400" dirty="0" smtClean="0"/>
                        <a:t>投資収益</a:t>
                      </a:r>
                      <a:endParaRPr kumimoji="1" lang="ja-JP" altLang="en-US" sz="2400" dirty="0"/>
                    </a:p>
                  </a:txBody>
                  <a:tcPr/>
                </a:tc>
                <a:tc>
                  <a:txBody>
                    <a:bodyPr/>
                    <a:lstStyle/>
                    <a:p>
                      <a:pPr algn="r"/>
                      <a:r>
                        <a:rPr kumimoji="1" lang="ja-JP" altLang="en-US" sz="2400" dirty="0" smtClean="0"/>
                        <a:t>▲４，７９８</a:t>
                      </a:r>
                      <a:endParaRPr kumimoji="1" lang="ja-JP" altLang="en-US" sz="2400" dirty="0"/>
                    </a:p>
                  </a:txBody>
                  <a:tcPr/>
                </a:tc>
              </a:tr>
              <a:tr h="452120">
                <a:tc>
                  <a:txBody>
                    <a:bodyPr/>
                    <a:lstStyle/>
                    <a:p>
                      <a:r>
                        <a:rPr kumimoji="1" lang="ja-JP" altLang="en-US" sz="2400" dirty="0" smtClean="0"/>
                        <a:t>補助金、その他の活動</a:t>
                      </a:r>
                      <a:endParaRPr kumimoji="1" lang="ja-JP" altLang="en-US" sz="2400" dirty="0"/>
                    </a:p>
                  </a:txBody>
                  <a:tcPr/>
                </a:tc>
                <a:tc>
                  <a:txBody>
                    <a:bodyPr/>
                    <a:lstStyle/>
                    <a:p>
                      <a:pPr algn="r"/>
                      <a:r>
                        <a:rPr kumimoji="1" lang="ja-JP" altLang="en-US" sz="2400" dirty="0" smtClean="0"/>
                        <a:t>７８９</a:t>
                      </a:r>
                      <a:endParaRPr kumimoji="1" lang="ja-JP" altLang="en-US" sz="2400" dirty="0"/>
                    </a:p>
                  </a:txBody>
                  <a:tcPr/>
                </a:tc>
              </a:tr>
              <a:tr h="452120">
                <a:tc>
                  <a:txBody>
                    <a:bodyPr/>
                    <a:lstStyle/>
                    <a:p>
                      <a:r>
                        <a:rPr kumimoji="1" lang="ja-JP" altLang="en-US" sz="2400" dirty="0" smtClean="0"/>
                        <a:t>収入合計</a:t>
                      </a:r>
                      <a:endParaRPr kumimoji="1" lang="en-US" altLang="ja-JP" sz="2400" dirty="0" smtClean="0"/>
                    </a:p>
                  </a:txBody>
                  <a:tcPr/>
                </a:tc>
                <a:tc>
                  <a:txBody>
                    <a:bodyPr/>
                    <a:lstStyle/>
                    <a:p>
                      <a:pPr algn="r"/>
                      <a:r>
                        <a:rPr kumimoji="1" lang="ja-JP" altLang="en-US" sz="2400" dirty="0" smtClean="0"/>
                        <a:t>２６３，３１６</a:t>
                      </a:r>
                      <a:endParaRPr kumimoji="1" lang="ja-JP" altLang="en-US" sz="2400" dirty="0"/>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432213270"/>
              </p:ext>
            </p:extLst>
          </p:nvPr>
        </p:nvGraphicFramePr>
        <p:xfrm>
          <a:off x="381000" y="3733800"/>
          <a:ext cx="8077200" cy="2286000"/>
        </p:xfrm>
        <a:graphic>
          <a:graphicData uri="http://schemas.openxmlformats.org/drawingml/2006/table">
            <a:tbl>
              <a:tblPr firstRow="1" lastRow="1" bandRow="1">
                <a:tableStyleId>{5C22544A-7EE6-4342-B048-85BDC9FD1C3A}</a:tableStyleId>
              </a:tblPr>
              <a:tblGrid>
                <a:gridCol w="3505200"/>
                <a:gridCol w="2819400"/>
                <a:gridCol w="1752600"/>
              </a:tblGrid>
              <a:tr h="370840">
                <a:tc>
                  <a:txBody>
                    <a:bodyPr/>
                    <a:lstStyle/>
                    <a:p>
                      <a:r>
                        <a:rPr kumimoji="1" lang="ja-JP" altLang="en-US" sz="2400" dirty="0" smtClean="0"/>
                        <a:t>２０１４－２０１５支出</a:t>
                      </a:r>
                      <a:endParaRPr kumimoji="1" lang="ja-JP" altLang="en-US" sz="2400" dirty="0"/>
                    </a:p>
                  </a:txBody>
                  <a:tcPr/>
                </a:tc>
                <a:tc>
                  <a:txBody>
                    <a:bodyPr/>
                    <a:lstStyle/>
                    <a:p>
                      <a:pPr algn="r"/>
                      <a:r>
                        <a:rPr kumimoji="1" lang="ja-JP" altLang="en-US" sz="2400" dirty="0" smtClean="0"/>
                        <a:t>単位：１，０００ドル</a:t>
                      </a:r>
                      <a:endParaRPr kumimoji="1" lang="ja-JP" altLang="en-US" sz="2400" dirty="0"/>
                    </a:p>
                  </a:txBody>
                  <a:tcPr/>
                </a:tc>
                <a:tc>
                  <a:txBody>
                    <a:bodyPr/>
                    <a:lstStyle/>
                    <a:p>
                      <a:pPr algn="r"/>
                      <a:r>
                        <a:rPr kumimoji="1" lang="ja-JP" altLang="en-US" sz="2400" dirty="0" smtClean="0"/>
                        <a:t>％</a:t>
                      </a:r>
                      <a:endParaRPr kumimoji="1" lang="ja-JP" altLang="en-US" sz="2400" dirty="0"/>
                    </a:p>
                  </a:txBody>
                  <a:tcPr/>
                </a:tc>
              </a:tr>
              <a:tr h="370840">
                <a:tc>
                  <a:txBody>
                    <a:bodyPr/>
                    <a:lstStyle/>
                    <a:p>
                      <a:r>
                        <a:rPr kumimoji="1" lang="ja-JP" altLang="en-US" sz="2400" dirty="0" smtClean="0"/>
                        <a:t>プログラム補助金・運営</a:t>
                      </a:r>
                      <a:endParaRPr kumimoji="1" lang="en-US" altLang="ja-JP" sz="2400" dirty="0" smtClean="0"/>
                    </a:p>
                  </a:txBody>
                  <a:tcPr/>
                </a:tc>
                <a:tc>
                  <a:txBody>
                    <a:bodyPr/>
                    <a:lstStyle/>
                    <a:p>
                      <a:pPr algn="r"/>
                      <a:r>
                        <a:rPr kumimoji="1" lang="ja-JP" altLang="en-US" sz="2400" dirty="0" smtClean="0"/>
                        <a:t>２４５，２０８</a:t>
                      </a:r>
                      <a:endParaRPr kumimoji="1" lang="ja-JP" altLang="en-US" sz="2400" dirty="0"/>
                    </a:p>
                  </a:txBody>
                  <a:tcPr/>
                </a:tc>
                <a:tc>
                  <a:txBody>
                    <a:bodyPr/>
                    <a:lstStyle/>
                    <a:p>
                      <a:pPr algn="r"/>
                      <a:r>
                        <a:rPr kumimoji="1" lang="ja-JP" altLang="en-US" sz="2400" dirty="0" smtClean="0"/>
                        <a:t>９２．３％</a:t>
                      </a:r>
                      <a:endParaRPr kumimoji="1" lang="ja-JP" altLang="en-US" sz="2400" dirty="0"/>
                    </a:p>
                  </a:txBody>
                  <a:tcPr/>
                </a:tc>
              </a:tr>
              <a:tr h="370840">
                <a:tc>
                  <a:txBody>
                    <a:bodyPr/>
                    <a:lstStyle/>
                    <a:p>
                      <a:r>
                        <a:rPr kumimoji="1" lang="ja-JP" altLang="en-US" sz="2400" dirty="0" smtClean="0"/>
                        <a:t>寄付推進</a:t>
                      </a:r>
                      <a:endParaRPr kumimoji="1" lang="ja-JP" altLang="en-US" sz="2400" dirty="0"/>
                    </a:p>
                  </a:txBody>
                  <a:tcPr/>
                </a:tc>
                <a:tc>
                  <a:txBody>
                    <a:bodyPr/>
                    <a:lstStyle/>
                    <a:p>
                      <a:pPr algn="r"/>
                      <a:r>
                        <a:rPr kumimoji="1" lang="ja-JP" altLang="en-US" sz="2400" dirty="0" smtClean="0"/>
                        <a:t>１５，８０４</a:t>
                      </a:r>
                      <a:endParaRPr kumimoji="1" lang="ja-JP" altLang="en-US" sz="2400" dirty="0"/>
                    </a:p>
                  </a:txBody>
                  <a:tcPr/>
                </a:tc>
                <a:tc>
                  <a:txBody>
                    <a:bodyPr/>
                    <a:lstStyle/>
                    <a:p>
                      <a:pPr algn="r"/>
                      <a:r>
                        <a:rPr kumimoji="1" lang="ja-JP" altLang="en-US" sz="2400" dirty="0" smtClean="0"/>
                        <a:t>５．９％</a:t>
                      </a:r>
                      <a:endParaRPr kumimoji="1" lang="ja-JP" altLang="en-US" sz="2400" dirty="0"/>
                    </a:p>
                  </a:txBody>
                  <a:tcPr/>
                </a:tc>
              </a:tr>
              <a:tr h="370840">
                <a:tc>
                  <a:txBody>
                    <a:bodyPr/>
                    <a:lstStyle/>
                    <a:p>
                      <a:r>
                        <a:rPr kumimoji="1" lang="ja-JP" altLang="en-US" sz="2400" dirty="0" smtClean="0"/>
                        <a:t>一般管理費運営費</a:t>
                      </a:r>
                      <a:endParaRPr kumimoji="1" lang="ja-JP" altLang="en-US" sz="2400" dirty="0"/>
                    </a:p>
                  </a:txBody>
                  <a:tcPr/>
                </a:tc>
                <a:tc>
                  <a:txBody>
                    <a:bodyPr/>
                    <a:lstStyle/>
                    <a:p>
                      <a:pPr algn="r"/>
                      <a:r>
                        <a:rPr kumimoji="1" lang="ja-JP" altLang="en-US" sz="2400" dirty="0" smtClean="0"/>
                        <a:t>４，８５４</a:t>
                      </a:r>
                      <a:endParaRPr kumimoji="1" lang="ja-JP" altLang="en-US" sz="2400" dirty="0"/>
                    </a:p>
                  </a:txBody>
                  <a:tcPr/>
                </a:tc>
                <a:tc>
                  <a:txBody>
                    <a:bodyPr/>
                    <a:lstStyle/>
                    <a:p>
                      <a:pPr algn="r"/>
                      <a:r>
                        <a:rPr kumimoji="1" lang="ja-JP" altLang="en-US" sz="2400" dirty="0" smtClean="0"/>
                        <a:t>１．８％</a:t>
                      </a:r>
                      <a:endParaRPr kumimoji="1" lang="ja-JP" altLang="en-US" sz="2400" dirty="0"/>
                    </a:p>
                  </a:txBody>
                  <a:tcPr/>
                </a:tc>
              </a:tr>
              <a:tr h="370840">
                <a:tc>
                  <a:txBody>
                    <a:bodyPr/>
                    <a:lstStyle/>
                    <a:p>
                      <a:r>
                        <a:rPr kumimoji="1" lang="ja-JP" altLang="en-US" sz="2400" dirty="0" smtClean="0"/>
                        <a:t>支出合計</a:t>
                      </a:r>
                      <a:endParaRPr kumimoji="1" lang="ja-JP" altLang="en-US" sz="2400" dirty="0"/>
                    </a:p>
                  </a:txBody>
                  <a:tcPr/>
                </a:tc>
                <a:tc>
                  <a:txBody>
                    <a:bodyPr/>
                    <a:lstStyle/>
                    <a:p>
                      <a:pPr algn="r"/>
                      <a:r>
                        <a:rPr kumimoji="1" lang="ja-JP" altLang="en-US" sz="2400" dirty="0" smtClean="0"/>
                        <a:t>２６５，８６６</a:t>
                      </a:r>
                      <a:endParaRPr kumimoji="1" lang="ja-JP" altLang="en-US" sz="2400" dirty="0"/>
                    </a:p>
                  </a:txBody>
                  <a:tcPr/>
                </a:tc>
                <a:tc>
                  <a:txBody>
                    <a:bodyPr/>
                    <a:lstStyle/>
                    <a:p>
                      <a:pPr algn="r"/>
                      <a:endParaRPr kumimoji="1" lang="ja-JP" altLang="en-US" sz="2400" dirty="0"/>
                    </a:p>
                  </a:txBody>
                  <a:tcPr/>
                </a:tc>
              </a:tr>
            </a:tbl>
          </a:graphicData>
        </a:graphic>
      </p:graphicFrame>
    </p:spTree>
    <p:extLst>
      <p:ext uri="{BB962C8B-B14F-4D97-AF65-F5344CB8AC3E}">
        <p14:creationId xmlns:p14="http://schemas.microsoft.com/office/powerpoint/2010/main" val="2045438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7391400" cy="487362"/>
          </a:xfrm>
        </p:spPr>
        <p:txBody>
          <a:bodyPr>
            <a:noAutofit/>
          </a:bodyPr>
          <a:lstStyle/>
          <a:p>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RID2660</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2016-17</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目標</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392351" y="1120235"/>
            <a:ext cx="8420100" cy="576262"/>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13" name="正方形/長方形 12"/>
          <p:cNvSpPr/>
          <p:nvPr/>
        </p:nvSpPr>
        <p:spPr>
          <a:xfrm>
            <a:off x="440266" y="3859213"/>
            <a:ext cx="8420100" cy="576262"/>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14" name="コンテンツ プレースホルダー 2"/>
          <p:cNvSpPr txBox="1">
            <a:spLocks/>
          </p:cNvSpPr>
          <p:nvPr/>
        </p:nvSpPr>
        <p:spPr bwMode="auto">
          <a:xfrm>
            <a:off x="403908" y="1066800"/>
            <a:ext cx="476898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4000" b="1" dirty="0">
                <a:solidFill>
                  <a:schemeClr val="tx2"/>
                </a:solidFill>
                <a:latin typeface="Meiryo UI" pitchFamily="50" charset="-128"/>
                <a:ea typeface="Meiryo UI" pitchFamily="50" charset="-128"/>
                <a:cs typeface="Meiryo UI" pitchFamily="50" charset="-128"/>
              </a:rPr>
              <a:t>年次寄付</a:t>
            </a:r>
            <a:endParaRPr kumimoji="1" lang="ja-JP" altLang="en-US" sz="3600" dirty="0">
              <a:solidFill>
                <a:srgbClr val="58585A"/>
              </a:solidFill>
              <a:latin typeface="Georgia" pitchFamily="18" charset="0"/>
              <a:ea typeface="ＭＳ Ｐゴシック" pitchFamily="50" charset="-128"/>
            </a:endParaRPr>
          </a:p>
        </p:txBody>
      </p:sp>
      <p:sp>
        <p:nvSpPr>
          <p:cNvPr id="15" name="コンテンツ プレースホルダー 2"/>
          <p:cNvSpPr txBox="1">
            <a:spLocks/>
          </p:cNvSpPr>
          <p:nvPr/>
        </p:nvSpPr>
        <p:spPr bwMode="auto">
          <a:xfrm>
            <a:off x="536448" y="3810000"/>
            <a:ext cx="476898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4000" b="1" dirty="0">
                <a:solidFill>
                  <a:schemeClr val="tx2"/>
                </a:solidFill>
                <a:latin typeface="Meiryo UI" pitchFamily="50" charset="-128"/>
                <a:ea typeface="Meiryo UI" pitchFamily="50" charset="-128"/>
                <a:cs typeface="Meiryo UI" pitchFamily="50" charset="-128"/>
              </a:rPr>
              <a:t>恒久基金への寄付</a:t>
            </a:r>
            <a:endParaRPr kumimoji="1" lang="ja-JP" altLang="en-US" sz="3600" dirty="0">
              <a:solidFill>
                <a:srgbClr val="58585A"/>
              </a:solidFill>
              <a:latin typeface="Georgia" pitchFamily="18" charset="0"/>
              <a:ea typeface="ＭＳ Ｐゴシック" pitchFamily="50" charset="-128"/>
            </a:endParaRPr>
          </a:p>
        </p:txBody>
      </p:sp>
      <p:sp>
        <p:nvSpPr>
          <p:cNvPr id="16" name="コンテンツ プレースホルダー 2"/>
          <p:cNvSpPr txBox="1">
            <a:spLocks/>
          </p:cNvSpPr>
          <p:nvPr/>
        </p:nvSpPr>
        <p:spPr bwMode="auto">
          <a:xfrm>
            <a:off x="742950" y="1791942"/>
            <a:ext cx="7016750" cy="74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buFont typeface="Arial" pitchFamily="34" charset="0"/>
              <a:buNone/>
            </a:pPr>
            <a:r>
              <a:rPr lang="en-US" altLang="ja-JP" sz="3500" b="1" dirty="0">
                <a:solidFill>
                  <a:schemeClr val="tx2"/>
                </a:solidFill>
                <a:latin typeface="Meiryo UI" pitchFamily="50" charset="-128"/>
                <a:ea typeface="Meiryo UI" pitchFamily="50" charset="-128"/>
                <a:cs typeface="Meiryo UI" pitchFamily="50" charset="-128"/>
              </a:rPr>
              <a:t>1</a:t>
            </a:r>
            <a:r>
              <a:rPr lang="ja-JP" altLang="en-US" sz="3500" b="1" dirty="0">
                <a:solidFill>
                  <a:schemeClr val="tx2"/>
                </a:solidFill>
                <a:latin typeface="Meiryo UI" pitchFamily="50" charset="-128"/>
                <a:ea typeface="Meiryo UI" pitchFamily="50" charset="-128"/>
                <a:cs typeface="Meiryo UI" pitchFamily="50" charset="-128"/>
              </a:rPr>
              <a:t>人当り</a:t>
            </a:r>
            <a:r>
              <a:rPr lang="ja-JP" altLang="en-US" sz="1500" b="1" dirty="0">
                <a:solidFill>
                  <a:schemeClr val="tx2"/>
                </a:solidFill>
                <a:latin typeface="Meiryo UI" pitchFamily="50" charset="-128"/>
                <a:ea typeface="Meiryo UI" pitchFamily="50" charset="-128"/>
                <a:cs typeface="Meiryo UI" pitchFamily="50" charset="-128"/>
              </a:rPr>
              <a:t>　</a:t>
            </a:r>
            <a:r>
              <a:rPr lang="en-US" altLang="ja-JP" sz="3500" b="1" dirty="0" smtClean="0">
                <a:solidFill>
                  <a:srgbClr val="FF0000"/>
                </a:solidFill>
                <a:latin typeface="Meiryo UI" pitchFamily="50" charset="-128"/>
                <a:ea typeface="Meiryo UI" pitchFamily="50" charset="-128"/>
                <a:cs typeface="Meiryo UI" pitchFamily="50" charset="-128"/>
              </a:rPr>
              <a:t>$</a:t>
            </a:r>
            <a:r>
              <a:rPr lang="en-US" altLang="ja-JP" sz="3500" b="1" spc="-500" dirty="0" smtClean="0">
                <a:solidFill>
                  <a:srgbClr val="FF0000"/>
                </a:solidFill>
                <a:latin typeface="Meiryo UI" pitchFamily="50" charset="-128"/>
                <a:ea typeface="Meiryo UI" pitchFamily="50" charset="-128"/>
                <a:cs typeface="Meiryo UI" pitchFamily="50" charset="-128"/>
              </a:rPr>
              <a:t>1</a:t>
            </a:r>
            <a:r>
              <a:rPr lang="en-US" altLang="ja-JP" sz="3500" b="1" dirty="0" smtClean="0">
                <a:solidFill>
                  <a:srgbClr val="FF0000"/>
                </a:solidFill>
                <a:latin typeface="Meiryo UI" pitchFamily="50" charset="-128"/>
                <a:ea typeface="Meiryo UI" pitchFamily="50" charset="-128"/>
                <a:cs typeface="Meiryo UI" pitchFamily="50" charset="-128"/>
              </a:rPr>
              <a:t>60</a:t>
            </a:r>
            <a:r>
              <a:rPr lang="ja-JP" altLang="en-US" sz="3500" b="1" dirty="0" smtClean="0">
                <a:solidFill>
                  <a:schemeClr val="tx2"/>
                </a:solidFill>
                <a:latin typeface="Meiryo UI" pitchFamily="50" charset="-128"/>
                <a:ea typeface="Meiryo UI" pitchFamily="50" charset="-128"/>
                <a:cs typeface="Meiryo UI" pitchFamily="50" charset="-128"/>
              </a:rPr>
              <a:t>以上</a:t>
            </a:r>
            <a:r>
              <a:rPr lang="ja-JP" altLang="en-US" sz="3500" b="1" dirty="0">
                <a:solidFill>
                  <a:schemeClr val="tx2"/>
                </a:solidFill>
                <a:latin typeface="Meiryo UI" pitchFamily="50" charset="-128"/>
                <a:ea typeface="Meiryo UI" pitchFamily="50" charset="-128"/>
                <a:cs typeface="Meiryo UI" pitchFamily="50" charset="-128"/>
              </a:rPr>
              <a:t>を</a:t>
            </a:r>
            <a:r>
              <a:rPr lang="en-US" altLang="ja-JP" sz="3500" b="1" dirty="0" smtClean="0">
                <a:solidFill>
                  <a:schemeClr val="tx2"/>
                </a:solidFill>
                <a:latin typeface="Meiryo UI" pitchFamily="50" charset="-128"/>
                <a:ea typeface="Meiryo UI" pitchFamily="50" charset="-128"/>
                <a:cs typeface="Meiryo UI" pitchFamily="50" charset="-128"/>
              </a:rPr>
              <a:t>!!</a:t>
            </a:r>
            <a:endParaRPr lang="en-US" altLang="ja-JP" sz="3500" b="1" dirty="0">
              <a:solidFill>
                <a:schemeClr val="tx2"/>
              </a:solidFill>
              <a:latin typeface="Meiryo UI" pitchFamily="50" charset="-128"/>
              <a:ea typeface="Meiryo UI" pitchFamily="50" charset="-128"/>
              <a:cs typeface="Meiryo UI" pitchFamily="50" charset="-128"/>
            </a:endParaRPr>
          </a:p>
        </p:txBody>
      </p:sp>
      <p:sp>
        <p:nvSpPr>
          <p:cNvPr id="17" name="コンテンツ プレースホルダー 2"/>
          <p:cNvSpPr txBox="1">
            <a:spLocks/>
          </p:cNvSpPr>
          <p:nvPr/>
        </p:nvSpPr>
        <p:spPr bwMode="auto">
          <a:xfrm>
            <a:off x="779525" y="2175180"/>
            <a:ext cx="8199967" cy="114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defRPr/>
            </a:pPr>
            <a:r>
              <a:rPr lang="en-US" altLang="ja-JP" sz="3500" b="1" dirty="0">
                <a:solidFill>
                  <a:schemeClr val="tx2"/>
                </a:solidFill>
                <a:latin typeface="Meiryo UI" pitchFamily="50" charset="-128"/>
                <a:ea typeface="Meiryo UI" pitchFamily="50" charset="-128"/>
                <a:cs typeface="Meiryo UI" pitchFamily="50" charset="-128"/>
              </a:rPr>
              <a:t>1</a:t>
            </a:r>
            <a:r>
              <a:rPr lang="ja-JP" altLang="en-US" sz="3500" b="1" dirty="0">
                <a:solidFill>
                  <a:schemeClr val="tx2"/>
                </a:solidFill>
                <a:latin typeface="Meiryo UI" pitchFamily="50" charset="-128"/>
                <a:ea typeface="Meiryo UI" pitchFamily="50" charset="-128"/>
                <a:cs typeface="Meiryo UI" pitchFamily="50" charset="-128"/>
              </a:rPr>
              <a:t>人当</a:t>
            </a:r>
            <a:r>
              <a:rPr lang="ja-JP" altLang="en-US" sz="3500" b="1" spc="-500" dirty="0">
                <a:solidFill>
                  <a:schemeClr val="tx2"/>
                </a:solidFill>
                <a:latin typeface="Meiryo UI" pitchFamily="50" charset="-128"/>
                <a:ea typeface="Meiryo UI" pitchFamily="50" charset="-128"/>
                <a:cs typeface="Meiryo UI" pitchFamily="50" charset="-128"/>
              </a:rPr>
              <a:t>り</a:t>
            </a:r>
            <a:r>
              <a:rPr lang="ja-JP" altLang="en-US" sz="1500" b="1" dirty="0">
                <a:solidFill>
                  <a:schemeClr val="tx2"/>
                </a:solidFill>
                <a:latin typeface="Meiryo UI" pitchFamily="50" charset="-128"/>
                <a:ea typeface="Meiryo UI" pitchFamily="50" charset="-128"/>
                <a:cs typeface="Meiryo UI" pitchFamily="50" charset="-128"/>
              </a:rPr>
              <a:t> </a:t>
            </a:r>
            <a:r>
              <a:rPr lang="ja-JP" altLang="en-US" sz="1500" b="1" dirty="0" smtClean="0">
                <a:solidFill>
                  <a:schemeClr val="tx2"/>
                </a:solidFill>
                <a:latin typeface="Meiryo UI" pitchFamily="50" charset="-128"/>
                <a:ea typeface="Meiryo UI" pitchFamily="50" charset="-128"/>
                <a:cs typeface="Meiryo UI" pitchFamily="50" charset="-128"/>
              </a:rPr>
              <a:t>　</a:t>
            </a:r>
            <a:r>
              <a:rPr lang="en-US" altLang="ja-JP" sz="3500" b="1" spc="-500" dirty="0" smtClean="0">
                <a:solidFill>
                  <a:schemeClr val="tx2"/>
                </a:solidFill>
                <a:latin typeface="Meiryo UI" pitchFamily="50" charset="-128"/>
                <a:ea typeface="Meiryo UI" pitchFamily="50" charset="-128"/>
                <a:cs typeface="Meiryo UI" pitchFamily="50" charset="-128"/>
              </a:rPr>
              <a:t>$1</a:t>
            </a:r>
            <a:r>
              <a:rPr lang="en-US" altLang="ja-JP" sz="3500" b="1" dirty="0" smtClean="0">
                <a:solidFill>
                  <a:schemeClr val="tx2"/>
                </a:solidFill>
                <a:latin typeface="Meiryo UI" pitchFamily="50" charset="-128"/>
                <a:ea typeface="Meiryo UI" pitchFamily="50" charset="-128"/>
                <a:cs typeface="Meiryo UI" pitchFamily="50" charset="-128"/>
              </a:rPr>
              <a:t>00</a:t>
            </a:r>
            <a:r>
              <a:rPr lang="ja-JP" altLang="en-US" sz="3500" b="1" dirty="0" smtClean="0">
                <a:solidFill>
                  <a:schemeClr val="tx2"/>
                </a:solidFill>
                <a:latin typeface="Meiryo UI" pitchFamily="50" charset="-128"/>
                <a:ea typeface="Meiryo UI" pitchFamily="50" charset="-128"/>
                <a:cs typeface="Meiryo UI" pitchFamily="50" charset="-128"/>
              </a:rPr>
              <a:t>未満</a:t>
            </a:r>
            <a:r>
              <a:rPr lang="ja-JP" altLang="en-US" sz="3500" b="1" spc="-200" dirty="0" smtClean="0">
                <a:solidFill>
                  <a:schemeClr val="tx2"/>
                </a:solidFill>
                <a:latin typeface="Meiryo UI" pitchFamily="50" charset="-128"/>
                <a:ea typeface="Meiryo UI" pitchFamily="50" charset="-128"/>
                <a:cs typeface="Meiryo UI" pitchFamily="50" charset="-128"/>
              </a:rPr>
              <a:t>のク</a:t>
            </a:r>
            <a:r>
              <a:rPr lang="ja-JP" altLang="en-US" sz="3500" b="1" dirty="0" smtClean="0">
                <a:solidFill>
                  <a:schemeClr val="tx2"/>
                </a:solidFill>
                <a:latin typeface="Meiryo UI" pitchFamily="50" charset="-128"/>
                <a:ea typeface="Meiryo UI" pitchFamily="50" charset="-128"/>
                <a:cs typeface="Meiryo UI" pitchFamily="50" charset="-128"/>
              </a:rPr>
              <a:t>ラブ</a:t>
            </a:r>
            <a:r>
              <a:rPr lang="ja-JP" altLang="en-US" sz="3500" b="1" spc="-400" dirty="0" smtClean="0">
                <a:solidFill>
                  <a:schemeClr val="tx2"/>
                </a:solidFill>
                <a:latin typeface="Meiryo UI" pitchFamily="50" charset="-128"/>
                <a:ea typeface="Meiryo UI" pitchFamily="50" charset="-128"/>
                <a:cs typeface="Meiryo UI" pitchFamily="50" charset="-128"/>
              </a:rPr>
              <a:t>を</a:t>
            </a:r>
            <a:r>
              <a:rPr lang="ja-JP" altLang="en-US" sz="5400" b="1" spc="-400" dirty="0" smtClean="0">
                <a:solidFill>
                  <a:schemeClr val="tx2"/>
                </a:solidFill>
                <a:latin typeface="Meiryo UI" pitchFamily="50" charset="-128"/>
                <a:ea typeface="Meiryo UI" pitchFamily="50" charset="-128"/>
                <a:cs typeface="Meiryo UI" pitchFamily="50" charset="-128"/>
              </a:rPr>
              <a:t>０</a:t>
            </a:r>
            <a:r>
              <a:rPr lang="ja-JP" altLang="en-US" sz="3500" b="1" dirty="0" smtClean="0">
                <a:solidFill>
                  <a:schemeClr val="tx2"/>
                </a:solidFill>
                <a:latin typeface="Meiryo UI" pitchFamily="50" charset="-128"/>
                <a:ea typeface="Meiryo UI" pitchFamily="50" charset="-128"/>
                <a:cs typeface="Meiryo UI" pitchFamily="50" charset="-128"/>
              </a:rPr>
              <a:t>に</a:t>
            </a:r>
            <a:r>
              <a:rPr lang="en-US" altLang="ja-JP" sz="3500" b="1" dirty="0" smtClean="0">
                <a:solidFill>
                  <a:schemeClr val="tx2"/>
                </a:solidFill>
                <a:latin typeface="Meiryo UI" pitchFamily="50" charset="-128"/>
                <a:ea typeface="Meiryo UI" pitchFamily="50" charset="-128"/>
                <a:cs typeface="Meiryo UI" pitchFamily="50" charset="-128"/>
              </a:rPr>
              <a:t>!!</a:t>
            </a:r>
            <a:endParaRPr kumimoji="1" lang="ja-JP" altLang="en-US" sz="3500" spc="-100" dirty="0" smtClean="0">
              <a:solidFill>
                <a:srgbClr val="58585A"/>
              </a:solidFill>
              <a:latin typeface="Georgia" pitchFamily="18" charset="0"/>
              <a:ea typeface="ＭＳ Ｐゴシック" pitchFamily="50" charset="-128"/>
            </a:endParaRPr>
          </a:p>
        </p:txBody>
      </p:sp>
      <p:sp>
        <p:nvSpPr>
          <p:cNvPr id="18" name="コンテンツ プレースホルダー 2"/>
          <p:cNvSpPr txBox="1">
            <a:spLocks/>
          </p:cNvSpPr>
          <p:nvPr/>
        </p:nvSpPr>
        <p:spPr bwMode="auto">
          <a:xfrm>
            <a:off x="862074" y="4572000"/>
            <a:ext cx="803486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defRPr/>
            </a:pPr>
            <a:r>
              <a:rPr lang="en-US" altLang="ja-JP" sz="3600" b="1" dirty="0" smtClean="0">
                <a:solidFill>
                  <a:schemeClr val="tx2"/>
                </a:solidFill>
                <a:latin typeface="Meiryo UI" pitchFamily="50" charset="-128"/>
                <a:ea typeface="Meiryo UI" pitchFamily="50" charset="-128"/>
                <a:cs typeface="Meiryo UI" pitchFamily="50" charset="-128"/>
              </a:rPr>
              <a:t>$</a:t>
            </a:r>
            <a:r>
              <a:rPr lang="en-US" altLang="ja-JP" sz="3600" b="1" spc="-300" dirty="0" smtClean="0">
                <a:solidFill>
                  <a:schemeClr val="tx2"/>
                </a:solidFill>
                <a:latin typeface="Meiryo UI" pitchFamily="50" charset="-128"/>
                <a:ea typeface="Meiryo UI" pitchFamily="50" charset="-128"/>
                <a:cs typeface="Meiryo UI" pitchFamily="50" charset="-128"/>
              </a:rPr>
              <a:t>1</a:t>
            </a:r>
            <a:r>
              <a:rPr lang="en-US" altLang="ja-JP" sz="3200" b="1" spc="-300" dirty="0" smtClean="0">
                <a:solidFill>
                  <a:schemeClr val="tx2"/>
                </a:solidFill>
                <a:latin typeface="Meiryo UI" pitchFamily="50" charset="-128"/>
                <a:ea typeface="Meiryo UI" pitchFamily="50" charset="-128"/>
                <a:cs typeface="Meiryo UI" pitchFamily="50" charset="-128"/>
              </a:rPr>
              <a:t>,</a:t>
            </a:r>
            <a:r>
              <a:rPr lang="en-US" altLang="ja-JP" sz="3600" b="1" dirty="0" smtClean="0">
                <a:solidFill>
                  <a:schemeClr val="tx2"/>
                </a:solidFill>
                <a:latin typeface="Meiryo UI" pitchFamily="50" charset="-128"/>
                <a:ea typeface="Meiryo UI" pitchFamily="50" charset="-128"/>
                <a:cs typeface="Meiryo UI" pitchFamily="50" charset="-128"/>
              </a:rPr>
              <a:t>000</a:t>
            </a:r>
            <a:r>
              <a:rPr lang="ja-JP" altLang="en-US" sz="3600" b="1" spc="-200" dirty="0" smtClean="0">
                <a:solidFill>
                  <a:schemeClr val="tx2"/>
                </a:solidFill>
                <a:latin typeface="Meiryo UI" pitchFamily="50" charset="-128"/>
                <a:ea typeface="Meiryo UI" pitchFamily="50" charset="-128"/>
                <a:cs typeface="Meiryo UI" pitchFamily="50" charset="-128"/>
              </a:rPr>
              <a:t>以上で</a:t>
            </a:r>
            <a:r>
              <a:rPr lang="ja-JP" altLang="en-US" sz="3600" b="1" dirty="0" smtClean="0">
                <a:solidFill>
                  <a:schemeClr val="tx2"/>
                </a:solidFill>
                <a:latin typeface="Meiryo UI" pitchFamily="50" charset="-128"/>
                <a:ea typeface="Meiryo UI" pitchFamily="50" charset="-128"/>
                <a:cs typeface="Meiryo UI" pitchFamily="50" charset="-128"/>
              </a:rPr>
              <a:t>ベネファ</a:t>
            </a:r>
            <a:r>
              <a:rPr lang="ja-JP" altLang="en-US" sz="3600" b="1" spc="-200" dirty="0" smtClean="0">
                <a:solidFill>
                  <a:schemeClr val="tx2"/>
                </a:solidFill>
                <a:latin typeface="Meiryo UI" pitchFamily="50" charset="-128"/>
                <a:ea typeface="Meiryo UI" pitchFamily="50" charset="-128"/>
                <a:cs typeface="Meiryo UI" pitchFamily="50" charset="-128"/>
              </a:rPr>
              <a:t>クター</a:t>
            </a:r>
            <a:r>
              <a:rPr lang="ja-JP" altLang="en-US" sz="3600" b="1" dirty="0" smtClean="0">
                <a:solidFill>
                  <a:schemeClr val="tx2"/>
                </a:solidFill>
                <a:latin typeface="Meiryo UI" pitchFamily="50" charset="-128"/>
                <a:ea typeface="Meiryo UI" pitchFamily="50" charset="-128"/>
                <a:cs typeface="Meiryo UI" pitchFamily="50" charset="-128"/>
              </a:rPr>
              <a:t>の称号</a:t>
            </a:r>
            <a:endParaRPr kumimoji="1" lang="ja-JP" altLang="en-US" sz="3200" dirty="0" smtClean="0">
              <a:solidFill>
                <a:srgbClr val="58585A"/>
              </a:solidFill>
              <a:latin typeface="Georgia" pitchFamily="18" charset="0"/>
              <a:ea typeface="ＭＳ Ｐゴシック" pitchFamily="50" charset="-128"/>
            </a:endParaRPr>
          </a:p>
        </p:txBody>
      </p:sp>
      <p:sp>
        <p:nvSpPr>
          <p:cNvPr id="22" name="コンテンツ プレースホルダー 2"/>
          <p:cNvSpPr txBox="1">
            <a:spLocks/>
          </p:cNvSpPr>
          <p:nvPr/>
        </p:nvSpPr>
        <p:spPr bwMode="auto">
          <a:xfrm>
            <a:off x="825499" y="3003918"/>
            <a:ext cx="819996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defRPr/>
            </a:pPr>
            <a:r>
              <a:rPr lang="ja-JP" altLang="en-US" sz="3500" b="1" dirty="0" smtClean="0">
                <a:solidFill>
                  <a:schemeClr val="tx2"/>
                </a:solidFill>
                <a:latin typeface="Meiryo UI" pitchFamily="50" charset="-128"/>
                <a:ea typeface="Meiryo UI" pitchFamily="50" charset="-128"/>
                <a:cs typeface="Meiryo UI" pitchFamily="50" charset="-128"/>
              </a:rPr>
              <a:t>ポリオ基金</a:t>
            </a:r>
            <a:r>
              <a:rPr lang="en-US" altLang="ja-JP" sz="3500" b="1" dirty="0" smtClean="0">
                <a:solidFill>
                  <a:schemeClr val="tx2"/>
                </a:solidFill>
                <a:latin typeface="Meiryo UI" pitchFamily="50" charset="-128"/>
                <a:ea typeface="Meiryo UI" pitchFamily="50" charset="-128"/>
                <a:cs typeface="Meiryo UI" pitchFamily="50" charset="-128"/>
              </a:rPr>
              <a:t>1</a:t>
            </a:r>
            <a:r>
              <a:rPr lang="ja-JP" altLang="en-US" sz="3500" b="1" dirty="0">
                <a:solidFill>
                  <a:schemeClr val="tx2"/>
                </a:solidFill>
                <a:latin typeface="Meiryo UI" pitchFamily="50" charset="-128"/>
                <a:ea typeface="Meiryo UI" pitchFamily="50" charset="-128"/>
                <a:cs typeface="Meiryo UI" pitchFamily="50" charset="-128"/>
              </a:rPr>
              <a:t>人</a:t>
            </a:r>
            <a:r>
              <a:rPr lang="ja-JP" altLang="en-US" sz="3500" b="1" dirty="0" smtClean="0">
                <a:solidFill>
                  <a:schemeClr val="tx2"/>
                </a:solidFill>
                <a:latin typeface="Meiryo UI" pitchFamily="50" charset="-128"/>
                <a:ea typeface="Meiryo UI" pitchFamily="50" charset="-128"/>
                <a:cs typeface="Meiryo UI" pitchFamily="50" charset="-128"/>
              </a:rPr>
              <a:t>当り</a:t>
            </a:r>
            <a:r>
              <a:rPr lang="ja-JP" altLang="en-US" sz="1500" b="1" dirty="0" smtClean="0">
                <a:solidFill>
                  <a:schemeClr val="tx2"/>
                </a:solidFill>
                <a:latin typeface="Meiryo UI" pitchFamily="50" charset="-128"/>
                <a:ea typeface="Meiryo UI" pitchFamily="50" charset="-128"/>
                <a:cs typeface="Meiryo UI" pitchFamily="50" charset="-128"/>
              </a:rPr>
              <a:t> </a:t>
            </a:r>
            <a:r>
              <a:rPr lang="en-US" altLang="ja-JP" sz="3500" b="1" dirty="0" smtClean="0">
                <a:solidFill>
                  <a:srgbClr val="FF0000"/>
                </a:solidFill>
                <a:latin typeface="Meiryo UI" pitchFamily="50" charset="-128"/>
                <a:ea typeface="Meiryo UI" pitchFamily="50" charset="-128"/>
                <a:cs typeface="Meiryo UI" pitchFamily="50" charset="-128"/>
              </a:rPr>
              <a:t>$</a:t>
            </a:r>
            <a:r>
              <a:rPr lang="en-US" altLang="ja-JP" sz="3500" b="1" dirty="0">
                <a:solidFill>
                  <a:srgbClr val="FF0000"/>
                </a:solidFill>
                <a:latin typeface="Meiryo UI" pitchFamily="50" charset="-128"/>
                <a:ea typeface="Meiryo UI" pitchFamily="50" charset="-128"/>
                <a:cs typeface="Meiryo UI" pitchFamily="50" charset="-128"/>
              </a:rPr>
              <a:t>60</a:t>
            </a:r>
            <a:r>
              <a:rPr lang="en-US" altLang="ja-JP" sz="3500" b="1" dirty="0" smtClean="0">
                <a:solidFill>
                  <a:schemeClr val="tx2"/>
                </a:solidFill>
                <a:latin typeface="Meiryo UI" pitchFamily="50" charset="-128"/>
                <a:ea typeface="Meiryo UI" pitchFamily="50" charset="-128"/>
                <a:cs typeface="Meiryo UI" pitchFamily="50" charset="-128"/>
              </a:rPr>
              <a:t>!!</a:t>
            </a:r>
            <a:endParaRPr kumimoji="1" lang="ja-JP" altLang="en-US" sz="3500" spc="-100" dirty="0">
              <a:solidFill>
                <a:srgbClr val="58585A"/>
              </a:solidFill>
              <a:latin typeface="Georgia" pitchFamily="18" charset="0"/>
              <a:ea typeface="ＭＳ Ｐゴシック" pitchFamily="50" charset="-128"/>
            </a:endParaRPr>
          </a:p>
        </p:txBody>
      </p:sp>
      <p:sp>
        <p:nvSpPr>
          <p:cNvPr id="25" name="コンテンツ プレースホルダー 2"/>
          <p:cNvSpPr txBox="1">
            <a:spLocks/>
          </p:cNvSpPr>
          <p:nvPr/>
        </p:nvSpPr>
        <p:spPr bwMode="auto">
          <a:xfrm>
            <a:off x="908048" y="5264309"/>
            <a:ext cx="803486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defRPr/>
            </a:pPr>
            <a:r>
              <a:rPr lang="ja-JP" altLang="en-US" sz="3600" b="1" spc="-300" dirty="0" smtClean="0">
                <a:solidFill>
                  <a:schemeClr val="tx2"/>
                </a:solidFill>
                <a:latin typeface="Meiryo UI" pitchFamily="50" charset="-128"/>
                <a:ea typeface="Meiryo UI" pitchFamily="50" charset="-128"/>
                <a:cs typeface="Meiryo UI" pitchFamily="50" charset="-128"/>
              </a:rPr>
              <a:t>各クラブで</a:t>
            </a:r>
            <a:r>
              <a:rPr lang="en-US" altLang="ja-JP" sz="3600" b="1" spc="-300" dirty="0" smtClean="0">
                <a:solidFill>
                  <a:srgbClr val="FF0000"/>
                </a:solidFill>
                <a:latin typeface="Meiryo UI" pitchFamily="50" charset="-128"/>
                <a:ea typeface="Meiryo UI" pitchFamily="50" charset="-128"/>
                <a:cs typeface="Meiryo UI" pitchFamily="50" charset="-128"/>
              </a:rPr>
              <a:t>1</a:t>
            </a:r>
            <a:r>
              <a:rPr lang="ja-JP" altLang="en-US" sz="3600" b="1" spc="-300" dirty="0" smtClean="0">
                <a:solidFill>
                  <a:srgbClr val="FF0000"/>
                </a:solidFill>
                <a:latin typeface="Meiryo UI" pitchFamily="50" charset="-128"/>
                <a:ea typeface="Meiryo UI" pitchFamily="50" charset="-128"/>
                <a:cs typeface="Meiryo UI" pitchFamily="50" charset="-128"/>
              </a:rPr>
              <a:t>人以上</a:t>
            </a:r>
            <a:r>
              <a:rPr lang="ja-JP" altLang="en-US" sz="3600" b="1" spc="-300" dirty="0" smtClean="0">
                <a:solidFill>
                  <a:schemeClr val="tx2"/>
                </a:solidFill>
                <a:latin typeface="Meiryo UI" pitchFamily="50" charset="-128"/>
                <a:ea typeface="Meiryo UI" pitchFamily="50" charset="-128"/>
                <a:cs typeface="Meiryo UI" pitchFamily="50" charset="-128"/>
              </a:rPr>
              <a:t>のベネフェクターを！</a:t>
            </a:r>
            <a:endParaRPr kumimoji="1" lang="ja-JP" altLang="en-US" sz="3200" dirty="0" smtClean="0">
              <a:solidFill>
                <a:srgbClr val="58585A"/>
              </a:solidFill>
              <a:latin typeface="Georgia" pitchFamily="18" charset="0"/>
              <a:ea typeface="ＭＳ Ｐゴシック" pitchFamily="50" charset="-128"/>
            </a:endParaRPr>
          </a:p>
        </p:txBody>
      </p:sp>
    </p:spTree>
    <p:extLst>
      <p:ext uri="{BB962C8B-B14F-4D97-AF65-F5344CB8AC3E}">
        <p14:creationId xmlns:p14="http://schemas.microsoft.com/office/powerpoint/2010/main" val="1042137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8458200" cy="487362"/>
          </a:xfrm>
        </p:spPr>
        <p:txBody>
          <a:bodyPr>
            <a:noAutofit/>
          </a:bodyPr>
          <a:lstStyle/>
          <a:p>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RID2660</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2016-17</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目標</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55448" y="1120235"/>
            <a:ext cx="8657003" cy="40376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13" name="正方形/長方形 12"/>
          <p:cNvSpPr/>
          <p:nvPr/>
        </p:nvSpPr>
        <p:spPr>
          <a:xfrm>
            <a:off x="143890" y="3781010"/>
            <a:ext cx="8668560" cy="46513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a:p>
        </p:txBody>
      </p:sp>
      <p:sp>
        <p:nvSpPr>
          <p:cNvPr id="14" name="コンテンツ プレースホルダー 2"/>
          <p:cNvSpPr txBox="1">
            <a:spLocks/>
          </p:cNvSpPr>
          <p:nvPr/>
        </p:nvSpPr>
        <p:spPr bwMode="auto">
          <a:xfrm>
            <a:off x="403908" y="1066800"/>
            <a:ext cx="476898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2800" b="1" dirty="0">
                <a:solidFill>
                  <a:schemeClr val="tx2"/>
                </a:solidFill>
                <a:latin typeface="Meiryo UI" pitchFamily="50" charset="-128"/>
                <a:ea typeface="Meiryo UI" pitchFamily="50" charset="-128"/>
              </a:rPr>
              <a:t>地区補助</a:t>
            </a:r>
            <a:r>
              <a:rPr lang="ja-JP" altLang="en-US" sz="2800" b="1" dirty="0" smtClean="0">
                <a:solidFill>
                  <a:schemeClr val="tx2"/>
                </a:solidFill>
                <a:latin typeface="Meiryo UI" pitchFamily="50" charset="-128"/>
                <a:ea typeface="Meiryo UI" pitchFamily="50" charset="-128"/>
              </a:rPr>
              <a:t>金（</a:t>
            </a:r>
            <a:r>
              <a:rPr lang="en-US" altLang="ja-JP" sz="2800" b="1" dirty="0" smtClean="0">
                <a:solidFill>
                  <a:schemeClr val="tx2"/>
                </a:solidFill>
                <a:latin typeface="Meiryo UI" pitchFamily="50" charset="-128"/>
                <a:ea typeface="Meiryo UI" pitchFamily="50" charset="-128"/>
              </a:rPr>
              <a:t>DG)</a:t>
            </a:r>
            <a:endParaRPr kumimoji="1" lang="ja-JP" altLang="en-US" sz="2800" dirty="0">
              <a:solidFill>
                <a:srgbClr val="58585A"/>
              </a:solidFill>
              <a:latin typeface="Georgia" pitchFamily="18" charset="0"/>
              <a:ea typeface="ＭＳ Ｐゴシック" pitchFamily="50" charset="-128"/>
            </a:endParaRPr>
          </a:p>
        </p:txBody>
      </p:sp>
      <p:sp>
        <p:nvSpPr>
          <p:cNvPr id="15" name="コンテンツ プレースホルダー 2"/>
          <p:cNvSpPr txBox="1">
            <a:spLocks/>
          </p:cNvSpPr>
          <p:nvPr/>
        </p:nvSpPr>
        <p:spPr bwMode="auto">
          <a:xfrm>
            <a:off x="536448" y="3740181"/>
            <a:ext cx="476898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buFont typeface="Arial" pitchFamily="34" charset="0"/>
              <a:buNone/>
            </a:pPr>
            <a:r>
              <a:rPr lang="ja-JP" altLang="en-US" sz="2800" b="1" dirty="0">
                <a:solidFill>
                  <a:schemeClr val="tx2"/>
                </a:solidFill>
                <a:latin typeface="Meiryo UI" pitchFamily="50" charset="-128"/>
                <a:ea typeface="Meiryo UI" pitchFamily="50" charset="-128"/>
              </a:rPr>
              <a:t>グローバル補助</a:t>
            </a:r>
            <a:r>
              <a:rPr lang="ja-JP" altLang="en-US" sz="2800" b="1" dirty="0" smtClean="0">
                <a:solidFill>
                  <a:schemeClr val="tx2"/>
                </a:solidFill>
                <a:latin typeface="Meiryo UI" pitchFamily="50" charset="-128"/>
                <a:ea typeface="Meiryo UI" pitchFamily="50" charset="-128"/>
              </a:rPr>
              <a:t>金（</a:t>
            </a:r>
            <a:r>
              <a:rPr lang="en-US" altLang="ja-JP" sz="2800" b="1" dirty="0" smtClean="0">
                <a:solidFill>
                  <a:schemeClr val="tx2"/>
                </a:solidFill>
                <a:latin typeface="Meiryo UI" pitchFamily="50" charset="-128"/>
                <a:ea typeface="Meiryo UI" pitchFamily="50" charset="-128"/>
              </a:rPr>
              <a:t>GG)</a:t>
            </a:r>
            <a:endParaRPr kumimoji="1" lang="ja-JP" altLang="en-US" sz="2800" dirty="0">
              <a:solidFill>
                <a:srgbClr val="58585A"/>
              </a:solidFill>
              <a:latin typeface="Georgia" pitchFamily="18" charset="0"/>
              <a:ea typeface="ＭＳ Ｐゴシック" pitchFamily="50" charset="-128"/>
            </a:endParaRPr>
          </a:p>
        </p:txBody>
      </p:sp>
      <p:sp>
        <p:nvSpPr>
          <p:cNvPr id="3" name="テキスト ボックス 2"/>
          <p:cNvSpPr txBox="1"/>
          <p:nvPr/>
        </p:nvSpPr>
        <p:spPr>
          <a:xfrm>
            <a:off x="155448" y="1680373"/>
            <a:ext cx="5559552" cy="1246495"/>
          </a:xfrm>
          <a:prstGeom prst="rect">
            <a:avLst/>
          </a:prstGeom>
          <a:noFill/>
        </p:spPr>
        <p:txBody>
          <a:bodyPr wrap="square" rtlCol="0">
            <a:spAutoFit/>
          </a:bodyPr>
          <a:lstStyle/>
          <a:p>
            <a:pPr>
              <a:lnSpc>
                <a:spcPts val="3000"/>
              </a:lnSpc>
            </a:pPr>
            <a:r>
              <a:rPr kumimoji="1" lang="ja-JP" altLang="en-US" dirty="0" smtClean="0">
                <a:solidFill>
                  <a:schemeClr val="tx2">
                    <a:lumMod val="75000"/>
                  </a:schemeClr>
                </a:solidFill>
              </a:rPr>
              <a:t>地元、海外どちらの活動にも使える</a:t>
            </a:r>
            <a:endParaRPr kumimoji="1" lang="en-US" altLang="ja-JP" dirty="0" smtClean="0">
              <a:solidFill>
                <a:schemeClr val="tx2">
                  <a:lumMod val="75000"/>
                </a:schemeClr>
              </a:solidFill>
            </a:endParaRPr>
          </a:p>
          <a:p>
            <a:pPr>
              <a:lnSpc>
                <a:spcPts val="3000"/>
              </a:lnSpc>
            </a:pPr>
            <a:r>
              <a:rPr lang="ja-JP" altLang="en-US" dirty="0">
                <a:solidFill>
                  <a:schemeClr val="tx2">
                    <a:lumMod val="75000"/>
                  </a:schemeClr>
                </a:solidFill>
              </a:rPr>
              <a:t>ロータリー</a:t>
            </a:r>
            <a:r>
              <a:rPr lang="ja-JP" altLang="en-US" dirty="0" smtClean="0">
                <a:solidFill>
                  <a:schemeClr val="tx2">
                    <a:lumMod val="75000"/>
                  </a:schemeClr>
                </a:solidFill>
              </a:rPr>
              <a:t>の無い国での活動にも使える</a:t>
            </a:r>
            <a:endParaRPr lang="en-US" altLang="ja-JP" dirty="0" smtClean="0">
              <a:solidFill>
                <a:schemeClr val="tx2">
                  <a:lumMod val="75000"/>
                </a:schemeClr>
              </a:solidFill>
            </a:endParaRPr>
          </a:p>
          <a:p>
            <a:pPr>
              <a:lnSpc>
                <a:spcPts val="3000"/>
              </a:lnSpc>
            </a:pPr>
            <a:r>
              <a:rPr kumimoji="1" lang="ja-JP" altLang="en-US" dirty="0" smtClean="0">
                <a:solidFill>
                  <a:schemeClr val="tx2">
                    <a:lumMod val="75000"/>
                  </a:schemeClr>
                </a:solidFill>
              </a:rPr>
              <a:t>クラブ単独の活動にも使える</a:t>
            </a:r>
            <a:endParaRPr kumimoji="1" lang="ja-JP" altLang="en-US" dirty="0">
              <a:solidFill>
                <a:schemeClr val="tx2">
                  <a:lumMod val="75000"/>
                </a:schemeClr>
              </a:solidFill>
            </a:endParaRPr>
          </a:p>
        </p:txBody>
      </p:sp>
      <p:sp>
        <p:nvSpPr>
          <p:cNvPr id="4" name="テキスト ボックス 3"/>
          <p:cNvSpPr txBox="1"/>
          <p:nvPr/>
        </p:nvSpPr>
        <p:spPr>
          <a:xfrm>
            <a:off x="6629400" y="2057400"/>
            <a:ext cx="2183051" cy="461665"/>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379524" y="2955351"/>
            <a:ext cx="5410200" cy="523220"/>
          </a:xfrm>
          <a:prstGeom prst="rect">
            <a:avLst/>
          </a:prstGeom>
          <a:noFill/>
        </p:spPr>
        <p:txBody>
          <a:bodyPr wrap="square" rtlCol="0">
            <a:spAutoFit/>
          </a:bodyPr>
          <a:lstStyle/>
          <a:p>
            <a:r>
              <a:rPr kumimoji="1" lang="ja-JP" altLang="en-US" sz="2800" b="1" dirty="0" smtClean="0">
                <a:solidFill>
                  <a:srgbClr val="16316B"/>
                </a:solidFill>
                <a:latin typeface="Meiryo UI" panose="020B0604030504040204" pitchFamily="50" charset="-128"/>
                <a:ea typeface="Meiryo UI" panose="020B0604030504040204" pitchFamily="50" charset="-128"/>
              </a:rPr>
              <a:t>最大</a:t>
            </a:r>
            <a:r>
              <a:rPr kumimoji="1" lang="en-US" altLang="ja-JP" sz="2800" b="1" dirty="0" smtClean="0">
                <a:solidFill>
                  <a:srgbClr val="16316B"/>
                </a:solidFill>
                <a:latin typeface="Meiryo UI" panose="020B0604030504040204" pitchFamily="50" charset="-128"/>
                <a:ea typeface="Meiryo UI" panose="020B0604030504040204" pitchFamily="50" charset="-128"/>
              </a:rPr>
              <a:t>60</a:t>
            </a:r>
            <a:r>
              <a:rPr kumimoji="1" lang="ja-JP" altLang="en-US" sz="2800" b="1" dirty="0" smtClean="0">
                <a:solidFill>
                  <a:srgbClr val="16316B"/>
                </a:solidFill>
                <a:latin typeface="Meiryo UI" panose="020B0604030504040204" pitchFamily="50" charset="-128"/>
                <a:ea typeface="Meiryo UI" panose="020B0604030504040204" pitchFamily="50" charset="-128"/>
              </a:rPr>
              <a:t>～</a:t>
            </a:r>
            <a:r>
              <a:rPr kumimoji="1" lang="en-US" altLang="ja-JP" sz="2800" b="1" dirty="0" smtClean="0">
                <a:solidFill>
                  <a:srgbClr val="16316B"/>
                </a:solidFill>
                <a:latin typeface="Meiryo UI" panose="020B0604030504040204" pitchFamily="50" charset="-128"/>
                <a:ea typeface="Meiryo UI" panose="020B0604030504040204" pitchFamily="50" charset="-128"/>
              </a:rPr>
              <a:t>100</a:t>
            </a:r>
            <a:r>
              <a:rPr kumimoji="1" lang="ja-JP" altLang="en-US" sz="2800" b="1" dirty="0" smtClean="0">
                <a:solidFill>
                  <a:srgbClr val="16316B"/>
                </a:solidFill>
                <a:latin typeface="Meiryo UI" panose="020B0604030504040204" pitchFamily="50" charset="-128"/>
                <a:ea typeface="Meiryo UI" panose="020B0604030504040204" pitchFamily="50" charset="-128"/>
              </a:rPr>
              <a:t>万円の補助</a:t>
            </a:r>
            <a:endParaRPr kumimoji="1" lang="ja-JP" altLang="en-US" sz="2800" b="1" dirty="0">
              <a:solidFill>
                <a:srgbClr val="16316B"/>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4799" y="4426803"/>
            <a:ext cx="8507651" cy="830997"/>
          </a:xfrm>
          <a:prstGeom prst="rect">
            <a:avLst/>
          </a:prstGeom>
          <a:noFill/>
        </p:spPr>
        <p:txBody>
          <a:bodyPr wrap="square" rtlCol="0">
            <a:spAutoFit/>
          </a:bodyPr>
          <a:lstStyle/>
          <a:p>
            <a:r>
              <a:rPr kumimoji="1" lang="ja-JP" altLang="en-US" dirty="0" smtClean="0">
                <a:solidFill>
                  <a:srgbClr val="16316B"/>
                </a:solidFill>
              </a:rPr>
              <a:t>財団の使命に関連する６重点分野における大規模な国際プロジェクトに対する補助</a:t>
            </a:r>
            <a:endParaRPr kumimoji="1" lang="ja-JP" altLang="en-US" dirty="0">
              <a:solidFill>
                <a:srgbClr val="16316B"/>
              </a:solidFill>
            </a:endParaRPr>
          </a:p>
        </p:txBody>
      </p:sp>
      <p:sp>
        <p:nvSpPr>
          <p:cNvPr id="7" name="テキスト ボックス 6"/>
          <p:cNvSpPr txBox="1"/>
          <p:nvPr/>
        </p:nvSpPr>
        <p:spPr>
          <a:xfrm>
            <a:off x="403908" y="5257800"/>
            <a:ext cx="8408542" cy="954107"/>
          </a:xfrm>
          <a:prstGeom prst="rect">
            <a:avLst/>
          </a:prstGeom>
          <a:noFill/>
        </p:spPr>
        <p:txBody>
          <a:bodyPr wrap="square" rtlCol="0">
            <a:spAutoFit/>
          </a:bodyPr>
          <a:lstStyle/>
          <a:p>
            <a:r>
              <a:rPr kumimoji="1" lang="ja-JP" altLang="en-US" sz="2800" b="1" dirty="0" smtClean="0">
                <a:solidFill>
                  <a:srgbClr val="16316B"/>
                </a:solidFill>
                <a:latin typeface="Meiryo UI" panose="020B0604030504040204" pitchFamily="50" charset="-128"/>
                <a:ea typeface="Meiryo UI" panose="020B0604030504040204" pitchFamily="50" charset="-128"/>
              </a:rPr>
              <a:t>申請可能補助金　＄</a:t>
            </a:r>
            <a:r>
              <a:rPr kumimoji="1" lang="en-US" altLang="ja-JP" sz="2800" b="1" dirty="0" smtClean="0">
                <a:solidFill>
                  <a:srgbClr val="16316B"/>
                </a:solidFill>
                <a:latin typeface="Meiryo UI" panose="020B0604030504040204" pitchFamily="50" charset="-128"/>
                <a:ea typeface="Meiryo UI" panose="020B0604030504040204" pitchFamily="50" charset="-128"/>
              </a:rPr>
              <a:t>15,000</a:t>
            </a:r>
            <a:r>
              <a:rPr kumimoji="1" lang="ja-JP" altLang="en-US" sz="2800" b="1" dirty="0" smtClean="0">
                <a:solidFill>
                  <a:srgbClr val="16316B"/>
                </a:solidFill>
                <a:latin typeface="Meiryo UI" panose="020B0604030504040204" pitchFamily="50" charset="-128"/>
                <a:ea typeface="Meiryo UI" panose="020B0604030504040204" pitchFamily="50" charset="-128"/>
              </a:rPr>
              <a:t>～＄</a:t>
            </a:r>
            <a:r>
              <a:rPr kumimoji="1" lang="en-US" altLang="ja-JP" sz="2800" b="1" dirty="0" smtClean="0">
                <a:solidFill>
                  <a:srgbClr val="16316B"/>
                </a:solidFill>
                <a:latin typeface="Meiryo UI" panose="020B0604030504040204" pitchFamily="50" charset="-128"/>
                <a:ea typeface="Meiryo UI" panose="020B0604030504040204" pitchFamily="50" charset="-128"/>
              </a:rPr>
              <a:t>200,000</a:t>
            </a:r>
          </a:p>
          <a:p>
            <a:r>
              <a:rPr lang="ja-JP" altLang="en-US" sz="2800" b="1" dirty="0">
                <a:solidFill>
                  <a:srgbClr val="16316B"/>
                </a:solidFill>
                <a:latin typeface="Meiryo UI" panose="020B0604030504040204" pitchFamily="50" charset="-128"/>
                <a:ea typeface="Meiryo UI" panose="020B0604030504040204" pitchFamily="50" charset="-128"/>
              </a:rPr>
              <a:t>　</a:t>
            </a:r>
            <a:r>
              <a:rPr lang="ja-JP" altLang="en-US" sz="2800" b="1" dirty="0" smtClean="0">
                <a:solidFill>
                  <a:srgbClr val="16316B"/>
                </a:solidFill>
                <a:latin typeface="Meiryo UI" panose="020B0604030504040204" pitchFamily="50" charset="-128"/>
                <a:ea typeface="Meiryo UI" panose="020B0604030504040204" pitchFamily="50" charset="-128"/>
              </a:rPr>
              <a:t>　　　　　　　　　　</a:t>
            </a:r>
            <a:r>
              <a:rPr lang="en-US" altLang="ja-JP" sz="2800" b="1" dirty="0" smtClean="0">
                <a:solidFill>
                  <a:srgbClr val="16316B"/>
                </a:solidFill>
                <a:latin typeface="Meiryo UI" panose="020B0604030504040204" pitchFamily="50" charset="-128"/>
                <a:ea typeface="Meiryo UI" panose="020B0604030504040204" pitchFamily="50" charset="-128"/>
              </a:rPr>
              <a:t>(</a:t>
            </a:r>
            <a:r>
              <a:rPr lang="ja-JP" altLang="en-US" sz="2800" b="1" dirty="0" smtClean="0">
                <a:solidFill>
                  <a:srgbClr val="16316B"/>
                </a:solidFill>
                <a:latin typeface="Meiryo UI" panose="020B0604030504040204" pitchFamily="50" charset="-128"/>
                <a:ea typeface="Meiryo UI" panose="020B0604030504040204" pitchFamily="50" charset="-128"/>
              </a:rPr>
              <a:t>￥</a:t>
            </a:r>
            <a:r>
              <a:rPr lang="en-US" altLang="ja-JP" sz="2800" b="1" dirty="0" smtClean="0">
                <a:solidFill>
                  <a:srgbClr val="16316B"/>
                </a:solidFill>
                <a:latin typeface="Meiryo UI" panose="020B0604030504040204" pitchFamily="50" charset="-128"/>
                <a:ea typeface="Meiryo UI" panose="020B0604030504040204" pitchFamily="50" charset="-128"/>
              </a:rPr>
              <a:t>1,740,000</a:t>
            </a:r>
            <a:r>
              <a:rPr lang="ja-JP" altLang="en-US" sz="2800" b="1" dirty="0" smtClean="0">
                <a:solidFill>
                  <a:srgbClr val="16316B"/>
                </a:solidFill>
                <a:latin typeface="Meiryo UI" panose="020B0604030504040204" pitchFamily="50" charset="-128"/>
                <a:ea typeface="Meiryo UI" panose="020B0604030504040204" pitchFamily="50" charset="-128"/>
              </a:rPr>
              <a:t>～</a:t>
            </a:r>
            <a:r>
              <a:rPr lang="ja-JP" altLang="en-US" sz="2800" b="1" dirty="0">
                <a:solidFill>
                  <a:srgbClr val="16316B"/>
                </a:solidFill>
                <a:latin typeface="Meiryo UI" panose="020B0604030504040204" pitchFamily="50" charset="-128"/>
                <a:ea typeface="Meiryo UI" panose="020B0604030504040204" pitchFamily="50" charset="-128"/>
              </a:rPr>
              <a:t>￥</a:t>
            </a:r>
            <a:r>
              <a:rPr lang="en-US" altLang="ja-JP" sz="2800" b="1" dirty="0" smtClean="0">
                <a:solidFill>
                  <a:srgbClr val="16316B"/>
                </a:solidFill>
                <a:latin typeface="Meiryo UI" panose="020B0604030504040204" pitchFamily="50" charset="-128"/>
                <a:ea typeface="Meiryo UI" panose="020B0604030504040204" pitchFamily="50" charset="-128"/>
              </a:rPr>
              <a:t>23,200,000)</a:t>
            </a:r>
            <a:endParaRPr kumimoji="1" lang="ja-JP" altLang="en-US" sz="2800" b="1" dirty="0">
              <a:solidFill>
                <a:srgbClr val="16316B"/>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432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8229600" cy="487362"/>
          </a:xfrm>
        </p:spPr>
        <p:txBody>
          <a:bodyPr>
            <a:noAutofit/>
          </a:bodyPr>
          <a:lstStyle/>
          <a:p>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ポール・ハリス・ソサエティ（</a:t>
            </a:r>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PHS</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コンテンツ プレースホルダー 2"/>
          <p:cNvSpPr txBox="1">
            <a:spLocks/>
          </p:cNvSpPr>
          <p:nvPr/>
        </p:nvSpPr>
        <p:spPr bwMode="auto">
          <a:xfrm>
            <a:off x="457200" y="1143000"/>
            <a:ext cx="830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ct val="150000"/>
              </a:lnSpc>
              <a:buFont typeface="Arial" pitchFamily="34" charset="0"/>
              <a:buNone/>
            </a:pPr>
            <a:r>
              <a:rPr kumimoji="0" lang="ja-JP" altLang="en-US" sz="2800" b="1"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毎年</a:t>
            </a:r>
            <a:r>
              <a:rPr kumimoji="0" lang="en-US" altLang="ja-JP" sz="2800" b="1"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800"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1,000(116,000</a:t>
            </a:r>
            <a:r>
              <a:rPr kumimoji="0" lang="ja-JP" altLang="en-US" sz="2800"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円</a:t>
            </a:r>
            <a:r>
              <a:rPr kumimoji="0" lang="en-US" altLang="ja-JP" sz="2800"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800"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以上</a:t>
            </a:r>
            <a:r>
              <a:rPr kumimoji="0" lang="ja-JP" altLang="en-US" sz="2800" b="1"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の寄付を</a:t>
            </a:r>
            <a:r>
              <a:rPr kumimoji="0" lang="ja-JP" altLang="en-US" sz="2800"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申し出</a:t>
            </a:r>
            <a:endParaRPr kumimoji="0" lang="en-US" altLang="ja-JP" sz="2800"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ct val="150000"/>
              </a:lnSpc>
              <a:buFont typeface="Arial" pitchFamily="34" charset="0"/>
              <a:buNone/>
            </a:pPr>
            <a:r>
              <a:rPr lang="en-US" altLang="ja-JP"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年次</a:t>
            </a:r>
            <a:r>
              <a:rPr lang="ja-JP" altLang="en-US" b="1"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基金・ポリオ</a:t>
            </a:r>
            <a:r>
              <a:rPr lang="ja-JP" altLang="en-US"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基金・財団が認証した補助金</a:t>
            </a:r>
            <a:r>
              <a:rPr lang="ja-JP" altLang="en-US"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ﾌﾟﾛｼﾞｪｸﾄ</a:t>
            </a:r>
            <a:r>
              <a:rPr lang="en-US" altLang="ja-JP" b="1"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rgbClr val="58585A"/>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Picture 3" descr="C:\Users\TarpyR\Desktop\PHSpins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86000"/>
            <a:ext cx="32194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351490" y="2971800"/>
            <a:ext cx="6997238" cy="2462213"/>
          </a:xfrm>
          <a:prstGeom prst="rect">
            <a:avLst/>
          </a:prstGeom>
          <a:noFill/>
        </p:spPr>
        <p:txBody>
          <a:bodyPr wrap="square" rtlCol="0">
            <a:spAutoFit/>
          </a:bodyPr>
          <a:lstStyle/>
          <a:p>
            <a:r>
              <a:rPr kumimoji="0" lang="en-US" altLang="ja-JP"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1999</a:t>
            </a:r>
            <a:r>
              <a:rPr kumimoji="0"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ja-JP" altLang="en-US"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kumimoji="0" lang="en-US" altLang="ja-JP"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5340</a:t>
            </a:r>
            <a:r>
              <a:rPr kumimoji="0"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地区の</a:t>
            </a:r>
            <a:r>
              <a:rPr kumimoji="0" lang="ja-JP" altLang="en-US"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パストガバナーによって創設</a:t>
            </a:r>
            <a:endParaRPr kumimoji="0" lang="en-US" altLang="ja-JP"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0" lang="en-US" altLang="ja-JP"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すべて</a:t>
            </a:r>
            <a:r>
              <a:rPr kumimoji="0"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のロータリアンが毎年</a:t>
            </a:r>
            <a:r>
              <a:rPr kumimoji="0" lang="en-US" altLang="ja-JP"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1,000</a:t>
            </a:r>
            <a:r>
              <a:rPr kumimoji="0"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ドルを寄付することは難しいものの、奨励やお願いをすれば</a:t>
            </a:r>
            <a:r>
              <a:rPr kumimoji="0" lang="en-US"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1,000</a:t>
            </a:r>
            <a:r>
              <a:rPr kumimoji="0"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ドル以上を毎年寄付してくれるロータリアンも増えるに</a:t>
            </a:r>
            <a:r>
              <a:rPr kumimoji="0" lang="ja-JP" altLang="en-US"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違い。ソサエティ</a:t>
            </a:r>
            <a:r>
              <a:rPr kumimoji="0"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への入会という形で寄付者を認証することによって寄付を推進する</a:t>
            </a:r>
            <a:r>
              <a:rPr kumimoji="0" lang="ja-JP" altLang="en-US"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こと</a:t>
            </a:r>
            <a:r>
              <a:rPr kumimoji="0"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kumimoji="0" lang="ja-JP" altLang="en-US" sz="2200" dirty="0" smtClean="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した。</a:t>
            </a:r>
            <a:endParaRPr kumimoji="1" lang="ja-JP" altLang="en-US" sz="2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59138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216000"/>
            <a:ext cx="8290560" cy="487362"/>
          </a:xfrm>
        </p:spPr>
        <p:txBody>
          <a:bodyPr>
            <a:noAutofit/>
          </a:bodyPr>
          <a:lstStyle/>
          <a:p>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ポール・ハリス・ソサエティ（</a:t>
            </a:r>
            <a:r>
              <a:rPr kumimoji="1" lang="en-US" altLang="ja-JP"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PHS</a:t>
            </a:r>
            <a:r>
              <a:rPr kumimoji="1" lang="ja-JP" altLang="en-US" sz="36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04800" y="1371600"/>
            <a:ext cx="8382000" cy="1200329"/>
          </a:xfrm>
          <a:prstGeom prst="rect">
            <a:avLst/>
          </a:prstGeom>
          <a:noFill/>
        </p:spPr>
        <p:txBody>
          <a:bodyPr wrap="square" rtlCol="0">
            <a:spAutoFit/>
          </a:bodyPr>
          <a:lstStyle/>
          <a:p>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これまで毎年</a:t>
            </a:r>
            <a:r>
              <a:rPr kumimoji="0" lang="en-US" altLang="ja-JP"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1,000</a:t>
            </a:r>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ドルの寄付をしたことのある方である必要はなく、また、ソサエティ入会時に、すぐに</a:t>
            </a:r>
            <a:r>
              <a:rPr kumimoji="0" lang="en-US" altLang="ja-JP"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1,000</a:t>
            </a:r>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ドルを寄付する必要もありません。</a:t>
            </a:r>
            <a:endParaRPr kumimoji="1"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04800" y="2819400"/>
            <a:ext cx="8534400" cy="830997"/>
          </a:xfrm>
          <a:prstGeom prst="rect">
            <a:avLst/>
          </a:prstGeom>
        </p:spPr>
        <p:txBody>
          <a:bodyPr wrap="square">
            <a:spAutoFit/>
          </a:bodyPr>
          <a:lstStyle/>
          <a:p>
            <a:pPr lvl="0" eaLnBrk="0" hangingPunct="0">
              <a:spcBef>
                <a:spcPct val="30000"/>
              </a:spcBef>
              <a:defRPr/>
            </a:pPr>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その年度末までに小額に分けて、ご寄付いただくこともできます。</a:t>
            </a:r>
            <a:endParaRPr kumimoji="0" lang="en-US"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304800" y="3657600"/>
            <a:ext cx="8305800" cy="2203680"/>
          </a:xfrm>
          <a:prstGeom prst="rect">
            <a:avLst/>
          </a:prstGeom>
        </p:spPr>
        <p:txBody>
          <a:bodyPr wrap="square">
            <a:spAutoFit/>
          </a:bodyPr>
          <a:lstStyle/>
          <a:p>
            <a:pPr lvl="0" eaLnBrk="0" hangingPunct="0">
              <a:spcBef>
                <a:spcPct val="30000"/>
              </a:spcBef>
              <a:defRPr/>
            </a:pPr>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ご入会方法</a:t>
            </a:r>
            <a:endParaRPr kumimoji="0" lang="en-US"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endParaRPr>
          </a:p>
          <a:p>
            <a:pPr marL="228600" lvl="0" indent="-228600" eaLnBrk="0" hangingPunct="0">
              <a:spcBef>
                <a:spcPts val="1200"/>
              </a:spcBef>
              <a:buFontTx/>
              <a:buAutoNum type="arabicParenR"/>
              <a:defRPr/>
            </a:pP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　ポール</a:t>
            </a:r>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・ハリス・ソサエティのページにある入会</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フォ </a:t>
            </a:r>
            <a:endParaRPr kumimoji="0" lang="en-US" altLang="ja-JP"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endParaRPr>
          </a:p>
          <a:p>
            <a:pPr lvl="0" eaLnBrk="0" hangingPunct="0">
              <a:spcBef>
                <a:spcPts val="0"/>
              </a:spcBef>
              <a:defRPr/>
            </a:pPr>
            <a:r>
              <a:rPr kumimoji="0" lang="en-US" altLang="ja-JP"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err="1"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ー</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ムに</a:t>
            </a:r>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入力し、送信</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する。</a:t>
            </a:r>
            <a:endParaRPr kumimoji="0" lang="en-US" altLang="ja-JP"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endParaRPr>
          </a:p>
          <a:p>
            <a:pPr lvl="0" eaLnBrk="0" hangingPunct="0">
              <a:spcBef>
                <a:spcPct val="30000"/>
              </a:spcBef>
              <a:defRPr/>
            </a:pPr>
            <a:r>
              <a:rPr kumimoji="0" lang="en-US" altLang="ja-JP"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2)  2660</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地区ホームページより申込書をダウンロード</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し</a:t>
            </a:r>
            <a:endParaRPr kumimoji="0" lang="en-US" altLang="ja-JP"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endParaRPr>
          </a:p>
          <a:p>
            <a:pPr lvl="0" eaLnBrk="0" hangingPunct="0">
              <a:spcBef>
                <a:spcPts val="0"/>
              </a:spcBef>
              <a:defRPr/>
            </a:pPr>
            <a:r>
              <a:rPr kumimoji="0" lang="ja-JP" altLang="en-US"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ガバナー</a:t>
            </a:r>
            <a:r>
              <a:rPr kumimoji="0" lang="ja-JP" altLang="en-US" dirty="0" smtClean="0">
                <a:solidFill>
                  <a:srgbClr val="16316B"/>
                </a:solidFill>
                <a:latin typeface="メイリオ" panose="020B0604030504040204" pitchFamily="50" charset="-128"/>
                <a:ea typeface="メイリオ" panose="020B0604030504040204" pitchFamily="50" charset="-128"/>
                <a:cs typeface="メイリオ" panose="020B0604030504040204" pitchFamily="50" charset="-128"/>
              </a:rPr>
              <a:t>事務所に送る</a:t>
            </a:r>
            <a:endParaRPr kumimoji="0" lang="en-US" altLang="ja-JP" dirty="0">
              <a:solidFill>
                <a:srgbClr val="16316B"/>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38860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20826</TotalTime>
  <Words>796</Words>
  <Application>Microsoft Office PowerPoint</Application>
  <PresentationFormat>画面に合わせる (4:3)</PresentationFormat>
  <Paragraphs>170</Paragraphs>
  <Slides>20</Slides>
  <Notes>0</Notes>
  <HiddenSlides>0</HiddenSlides>
  <MMClips>0</MMClips>
  <ScaleCrop>false</ScaleCrop>
  <HeadingPairs>
    <vt:vector size="4" baseType="variant">
      <vt:variant>
        <vt:lpstr>テーマ</vt:lpstr>
      </vt:variant>
      <vt:variant>
        <vt:i4>4</vt:i4>
      </vt:variant>
      <vt:variant>
        <vt:lpstr>スライド タイトル</vt:lpstr>
      </vt:variant>
      <vt:variant>
        <vt:i4>20</vt:i4>
      </vt:variant>
    </vt:vector>
  </HeadingPairs>
  <TitlesOfParts>
    <vt:vector size="24" baseType="lpstr">
      <vt:lpstr>1_Custom Design</vt:lpstr>
      <vt:lpstr>Custom Design</vt:lpstr>
      <vt:lpstr>2_Custom Design</vt:lpstr>
      <vt:lpstr>3_Custom Design</vt:lpstr>
      <vt:lpstr>財団への寄付 </vt:lpstr>
      <vt:lpstr>ロータリー財団財務情報</vt:lpstr>
      <vt:lpstr>ロータリー財団財務情報</vt:lpstr>
      <vt:lpstr>寄付の対象</vt:lpstr>
      <vt:lpstr>寄付の使途</vt:lpstr>
      <vt:lpstr>RID2660の2016-17年度　目標</vt:lpstr>
      <vt:lpstr>RID2660の2016-17年度　目標</vt:lpstr>
      <vt:lpstr>ポール・ハリス・ソサエティ（PHS）</vt:lpstr>
      <vt:lpstr>ポール・ハリス・ソサエティ（PHS）</vt:lpstr>
      <vt:lpstr>ポール・ハリス・ソサエティ（PHS）</vt:lpstr>
      <vt:lpstr>メジャードナー（＄10,000以上）</vt:lpstr>
      <vt:lpstr>寄付の集め方　例</vt:lpstr>
      <vt:lpstr>寄付の集め方　例</vt:lpstr>
      <vt:lpstr>寄付の集め方　例</vt:lpstr>
      <vt:lpstr>クラブ別年次基金寄付実績</vt:lpstr>
      <vt:lpstr>クラブの実例</vt:lpstr>
      <vt:lpstr>クラブの実例</vt:lpstr>
      <vt:lpstr>ロータリーのクレジットカード</vt:lpstr>
      <vt:lpstr>ロータリーのクレジットカード</vt:lpstr>
      <vt:lpstr>年次寄付は補助金の原資です。 財団へのご寄附をお願いします。</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Database Functional Overview</dc:title>
  <dc:creator>Simone Webb</dc:creator>
  <cp:lastModifiedBy>owner</cp:lastModifiedBy>
  <cp:revision>969</cp:revision>
  <cp:lastPrinted>2015-11-17T17:03:34Z</cp:lastPrinted>
  <dcterms:created xsi:type="dcterms:W3CDTF">2007-01-17T18:13:17Z</dcterms:created>
  <dcterms:modified xsi:type="dcterms:W3CDTF">2016-04-07T06:31:17Z</dcterms:modified>
</cp:coreProperties>
</file>